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1" r:id="rId15"/>
    <p:sldId id="269" r:id="rId16"/>
    <p:sldId id="272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Akrobat Black" panose="00000A00000000000000" pitchFamily="50" charset="-52"/>
      <p:bold r:id="rId24"/>
    </p:embeddedFont>
    <p:embeddedFont>
      <p:font typeface="Akrobat Bold" panose="00000800000000000000" pitchFamily="50" charset="-52"/>
      <p:bold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Akrobat" panose="00000600000000000000" pitchFamily="50" charset="-52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472"/>
    <a:srgbClr val="AECC53"/>
    <a:srgbClr val="E2E2E2"/>
    <a:srgbClr val="95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7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4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2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0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5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8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C40C9-15D8-4F4F-B4D5-45EE04EAB205}" type="datetimeFigureOut">
              <a:rPr lang="ru-RU" smtClean="0"/>
              <a:t>пн 29.03.21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66373-A2D3-4906-9587-ACB460C9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0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gif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000" y="2384641"/>
            <a:ext cx="7560000" cy="216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ПРОЕКТЫ РЕГИОНАЛЬНОГО ЦЕНТРА УДАЛЕННОГО ДОСТУПА К РЕСУРСАМ</a:t>
            </a:r>
            <a:br>
              <a:rPr lang="ru-RU" sz="32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</a:br>
            <a:r>
              <a:rPr lang="ru-RU" sz="32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ПРЕЗИДЕНТСКОЙ БИБЛИОТЕКИ</a:t>
            </a:r>
            <a:endParaRPr lang="ru-RU" sz="32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65" y="508036"/>
            <a:ext cx="2083876" cy="6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11" y="580036"/>
            <a:ext cx="2818981" cy="504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52000" y="4741895"/>
            <a:ext cx="684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AECC53"/>
                </a:solidFill>
                <a:latin typeface="Akrobat Bold" panose="00000800000000000000" pitchFamily="50" charset="-52"/>
              </a:rPr>
              <a:t>ХАНТЫ-МАНСИЙСК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AECC53"/>
                </a:solidFill>
                <a:latin typeface="Akrobat Bold" panose="00000800000000000000" pitchFamily="50" charset="-52"/>
              </a:rPr>
              <a:t>2021</a:t>
            </a:r>
            <a:endParaRPr lang="ru-RU" sz="2400" dirty="0">
              <a:solidFill>
                <a:srgbClr val="AECC53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6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4442" r="16363" b="25762"/>
          <a:stretch/>
        </p:blipFill>
        <p:spPr>
          <a:xfrm>
            <a:off x="4860000" y="926322"/>
            <a:ext cx="4284000" cy="57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6" b="4402"/>
          <a:stretch/>
        </p:blipFill>
        <p:spPr>
          <a:xfrm>
            <a:off x="0" y="3806322"/>
            <a:ext cx="468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0" y="926322"/>
            <a:ext cx="4680000" cy="270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«КРАЕВЕДЧЕСКАЯ </a:t>
            </a:r>
            <a:r>
              <a:rPr lang="en-US" sz="2400" dirty="0" smtClean="0">
                <a:latin typeface="Akrobat Bold" panose="00000800000000000000" pitchFamily="50" charset="-52"/>
              </a:rPr>
              <a:t>VR-</a:t>
            </a:r>
            <a:r>
              <a:rPr lang="ru-RU" sz="2400" dirty="0" smtClean="0">
                <a:latin typeface="Akrobat Bold" panose="00000800000000000000" pitchFamily="50" charset="-52"/>
              </a:rPr>
              <a:t>МАСТЕРСКАЯ ЮГРЫ»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Кто в теремочке живёт? На фестивале РГО появится многонациональная деревня  | Русское географическое общество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7" r="18605"/>
          <a:stretch/>
        </p:blipFill>
        <p:spPr bwMode="auto">
          <a:xfrm>
            <a:off x="0" y="738000"/>
            <a:ext cx="3138854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ОНЛАЙН-ФОРМАТ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2271" r="9640" b="19158"/>
          <a:stretch/>
        </p:blipFill>
        <p:spPr>
          <a:xfrm>
            <a:off x="180000" y="2898000"/>
            <a:ext cx="6120000" cy="3960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43464" y="1257840"/>
            <a:ext cx="2880000" cy="108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19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</a:p>
          <a:p>
            <a:pPr marL="0" lvl="3"/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видеороликов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9271" y="2369926"/>
            <a:ext cx="4320000" cy="14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>
                <a:latin typeface="Akrobat" panose="00000600000000000000" pitchFamily="50" charset="-52"/>
                <a:cs typeface="Calibri" panose="020F0502020204030204" pitchFamily="34" charset="0"/>
              </a:rPr>
              <a:t>по отдельным изданиям коллекции </a:t>
            </a:r>
            <a:endParaRPr lang="ru-RU" dirty="0" smtClean="0">
              <a:latin typeface="Akrobat" panose="00000600000000000000" pitchFamily="50" charset="-52"/>
              <a:cs typeface="Calibri" panose="020F0502020204030204" pitchFamily="34" charset="0"/>
            </a:endParaRPr>
          </a:p>
          <a:p>
            <a:r>
              <a:rPr lang="ru-RU" dirty="0" smtClean="0">
                <a:latin typeface="Akrobat" panose="00000600000000000000" pitchFamily="50" charset="-52"/>
                <a:cs typeface="Calibri" panose="020F0502020204030204" pitchFamily="34" charset="0"/>
              </a:rPr>
              <a:t>«Ханты-Мансийский </a:t>
            </a:r>
            <a:r>
              <a:rPr lang="ru-RU" dirty="0">
                <a:latin typeface="Akrobat" panose="00000600000000000000" pitchFamily="50" charset="-52"/>
                <a:cs typeface="Calibri" panose="020F0502020204030204" pitchFamily="34" charset="0"/>
              </a:rPr>
              <a:t>автономный округ </a:t>
            </a:r>
            <a:r>
              <a:rPr lang="ru-RU" dirty="0" smtClean="0">
                <a:latin typeface="Akrobat" panose="00000600000000000000" pitchFamily="50" charset="-52"/>
                <a:cs typeface="Calibri" panose="020F0502020204030204" pitchFamily="34" charset="0"/>
              </a:rPr>
              <a:t>– Югра», расположенной </a:t>
            </a:r>
            <a:r>
              <a:rPr lang="ru-RU" dirty="0">
                <a:latin typeface="Akrobat" panose="00000600000000000000" pitchFamily="50" charset="-52"/>
                <a:cs typeface="Calibri" panose="020F0502020204030204" pitchFamily="34" charset="0"/>
              </a:rPr>
              <a:t>на портале Президентской библиотеки</a:t>
            </a:r>
            <a:endParaRPr lang="ru-RU" sz="1800" dirty="0"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6" y="1623220"/>
            <a:ext cx="2121188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22" y="1503696"/>
            <a:ext cx="647903" cy="5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71" y="3770825"/>
            <a:ext cx="2013557" cy="3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98" y="4432890"/>
            <a:ext cx="622201" cy="61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3055" y="4541202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ЭЛЕКТРОННАЯ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БИБЛИОТЕКА ЮГРЫ</a:t>
            </a:r>
            <a:endParaRPr lang="ru-RU" sz="1400" dirty="0">
              <a:solidFill>
                <a:srgbClr val="0070C0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2050" name="Picture 2" descr="Национальная Электронная библиотека (НЭБ) — — Российская государственная  библиотека для молодеж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56" y="3733009"/>
            <a:ext cx="177465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60137" y="6100790"/>
            <a:ext cx="3240000" cy="4320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okrlib.ru/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resursy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/projects/111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Akrobat" panose="000006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2052" name="Picture 4" descr="http://qrcoder.ru/code/?http%3A%2F%2Fwww.okrlib.ru%2Fresursy%2Fprojects%2F111&amp;10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37" y="522675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0729"/>
          <a:stretch/>
        </p:blipFill>
        <p:spPr>
          <a:xfrm>
            <a:off x="0" y="738000"/>
            <a:ext cx="5288063" cy="612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ОНЛАЙН-ФОРМАТ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22029" y="1363441"/>
            <a:ext cx="2880000" cy="144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24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В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иртуальные библиографические указатели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83" y="2979552"/>
            <a:ext cx="229173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72" y="2979552"/>
            <a:ext cx="2291077" cy="32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725" y="6253405"/>
            <a:ext cx="2160000" cy="4320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sz="1400" dirty="0" smtClean="0">
                <a:latin typeface="Akrobat" panose="00000600000000000000" pitchFamily="50" charset="-52"/>
                <a:cs typeface="Calibri" panose="020F0502020204030204" pitchFamily="34" charset="0"/>
              </a:rPr>
              <a:t>okrlib.ru/</a:t>
            </a:r>
            <a:r>
              <a:rPr lang="en-US" sz="1400" dirty="0" err="1" smtClean="0">
                <a:latin typeface="Akrobat" panose="00000600000000000000" pitchFamily="50" charset="-52"/>
                <a:cs typeface="Calibri" panose="020F0502020204030204" pitchFamily="34" charset="0"/>
              </a:rPr>
              <a:t>resursy</a:t>
            </a:r>
            <a:r>
              <a:rPr lang="en-US" sz="1400" dirty="0" smtClean="0">
                <a:latin typeface="Akrobat" panose="00000600000000000000" pitchFamily="50" charset="-52"/>
                <a:cs typeface="Calibri" panose="020F0502020204030204" pitchFamily="34" charset="0"/>
              </a:rPr>
              <a:t>/876</a:t>
            </a:r>
            <a:endParaRPr lang="ru-RU" sz="1400" dirty="0">
              <a:latin typeface="Akrobat" panose="000006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10" name="Picture 4" descr="http://qrcoder.ru/code/?http%3A%2F%2Fwww.okrlib.ru%2Fresursy%2Fprojects%2F111&amp;10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2" y="531955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3536657" y="1395416"/>
            <a:ext cx="5040000" cy="3564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b="23963"/>
          <a:stretch/>
        </p:blipFill>
        <p:spPr>
          <a:xfrm rot="1800000">
            <a:off x="3175344" y="2249377"/>
            <a:ext cx="3639375" cy="3639375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 b="23208"/>
          <a:stretch/>
        </p:blipFill>
        <p:spPr>
          <a:xfrm>
            <a:off x="5579544" y="3293544"/>
            <a:ext cx="3564456" cy="356445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1098000"/>
            <a:ext cx="4572000" cy="57600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Akrobat Bold" panose="00000800000000000000" pitchFamily="50" charset="-52"/>
              </a:rPr>
              <a:t>ПРОЕКТ «ПРЕЗИДЕНТСКАЯ БИБЛИОТЕКА В ЮГРЕ»</a:t>
            </a:r>
            <a:endParaRPr lang="ru-RU" sz="18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31353" y="1395082"/>
            <a:ext cx="396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Количество Центров удаленного доступа 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Президентской библиотеки в Югре</a:t>
            </a:r>
            <a:endParaRPr lang="ru-RU" dirty="0">
              <a:solidFill>
                <a:srgbClr val="673472"/>
              </a:solidFill>
              <a:latin typeface="Akrobat Bold" panose="000008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8895" y="4382687"/>
            <a:ext cx="720000" cy="72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8895" y="5588928"/>
            <a:ext cx="72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2018</a:t>
            </a:r>
            <a:endParaRPr lang="ru-RU" sz="1400" dirty="0" smtClean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88044" y="4022687"/>
            <a:ext cx="720000" cy="108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888044" y="5588927"/>
            <a:ext cx="72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2019</a:t>
            </a:r>
            <a:endParaRPr lang="ru-RU" sz="1400" dirty="0" smtClean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17193" y="3302687"/>
            <a:ext cx="720000" cy="1800000"/>
          </a:xfrm>
          <a:prstGeom prst="rect">
            <a:avLst/>
          </a:prstGeom>
          <a:solidFill>
            <a:srgbClr val="673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197193" y="5588926"/>
            <a:ext cx="108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2020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602475" y="3622273"/>
            <a:ext cx="108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53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731624" y="3271896"/>
            <a:ext cx="108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78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860773" y="2511315"/>
            <a:ext cx="108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98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8895" y="5415801"/>
            <a:ext cx="3082015" cy="0"/>
          </a:xfrm>
          <a:prstGeom prst="line">
            <a:avLst/>
          </a:prstGeom>
          <a:ln w="28575">
            <a:solidFill>
              <a:srgbClr val="673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>
            <a:spLocks noChangeAspect="1"/>
          </p:cNvSpPr>
          <p:nvPr/>
        </p:nvSpPr>
        <p:spPr>
          <a:xfrm>
            <a:off x="1055316" y="5343801"/>
            <a:ext cx="144000" cy="144000"/>
          </a:xfrm>
          <a:prstGeom prst="ellipse">
            <a:avLst/>
          </a:prstGeom>
          <a:solidFill>
            <a:srgbClr val="673472"/>
          </a:solidFill>
          <a:ln w="38100">
            <a:solidFill>
              <a:srgbClr val="E2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2183760" y="5343801"/>
            <a:ext cx="144000" cy="144000"/>
          </a:xfrm>
          <a:prstGeom prst="ellipse">
            <a:avLst/>
          </a:prstGeom>
          <a:solidFill>
            <a:srgbClr val="673472"/>
          </a:solidFill>
          <a:ln w="38100">
            <a:solidFill>
              <a:srgbClr val="E2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3312204" y="5343801"/>
            <a:ext cx="144000" cy="144000"/>
          </a:xfrm>
          <a:prstGeom prst="ellipse">
            <a:avLst/>
          </a:prstGeom>
          <a:solidFill>
            <a:srgbClr val="673472"/>
          </a:solidFill>
          <a:ln w="38100">
            <a:solidFill>
              <a:srgbClr val="E2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6" y="1427506"/>
            <a:ext cx="6309348" cy="378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350750" y="1373748"/>
            <a:ext cx="4500000" cy="144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104</a:t>
            </a:r>
            <a:r>
              <a:rPr lang="ru-RU" sz="36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Центра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удаленного доступа </a:t>
            </a:r>
          </a:p>
          <a:p>
            <a:pPr marL="0" lvl="3"/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Президентской библиотеки в Югре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298646" y="5303128"/>
            <a:ext cx="2160000" cy="133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84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в общедоступных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библиотеках</a:t>
            </a:r>
            <a:endParaRPr lang="ru-RU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46501" y="5303128"/>
            <a:ext cx="2160000" cy="133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19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в образовательных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учреждениях</a:t>
            </a:r>
            <a:endParaRPr lang="ru-RU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13761" y="5303128"/>
            <a:ext cx="2160000" cy="133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1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Государственный </a:t>
            </a:r>
          </a:p>
          <a:p>
            <a:pPr marL="0" lvl="3"/>
            <a:r>
              <a:rPr lang="ru-RU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Архив Югры</a:t>
            </a:r>
            <a:endParaRPr lang="ru-RU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39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Akrobat Bold" panose="00000800000000000000" pitchFamily="50" charset="-52"/>
              </a:rPr>
              <a:t>ПРОЕКТ «ПРЕЗИДЕНТСКАЯ БИБЛИОТЕКА В ЮГРЕ»</a:t>
            </a:r>
            <a:endParaRPr lang="ru-RU" sz="1800" dirty="0">
              <a:latin typeface="Akrobat Bold" panose="000008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8" y="5375268"/>
            <a:ext cx="608400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44" y="5375268"/>
            <a:ext cx="729190" cy="6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34" y="5375268"/>
            <a:ext cx="545754" cy="54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50750" y="1047655"/>
            <a:ext cx="1440000" cy="54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2021 год - 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3" r="4974" b="5239"/>
          <a:stretch/>
        </p:blipFill>
        <p:spPr>
          <a:xfrm>
            <a:off x="0" y="2459865"/>
            <a:ext cx="4572000" cy="324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1026" name="Picture 2" descr="Top.Mail.Ru Перейти к содержимому Главная Об учреждении Часы работы  Контакты Структура Историческая справка Деятельность учреждения Наши  достижения Документы учреждения Чрезвычайные ситуации Противопожарная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8"/>
          <a:stretch/>
        </p:blipFill>
        <p:spPr bwMode="auto">
          <a:xfrm>
            <a:off x="4752000" y="2459865"/>
            <a:ext cx="4392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2000" y="1075231"/>
            <a:ext cx="7200000" cy="144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 algn="ctr"/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4 уникальных центра </a:t>
            </a:r>
            <a: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удаленного доступа </a:t>
            </a:r>
            <a:endParaRPr lang="ru-RU" sz="2400" dirty="0" smtClean="0">
              <a:solidFill>
                <a:srgbClr val="673472"/>
              </a:solidFill>
              <a:latin typeface="Akrobat Bold" panose="00000800000000000000" pitchFamily="50" charset="-52"/>
              <a:cs typeface="Calibri" panose="020F0502020204030204" pitchFamily="34" charset="0"/>
            </a:endParaRPr>
          </a:p>
          <a:p>
            <a:pPr marL="0" lvl="3" algn="ctr"/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к </a:t>
            </a:r>
            <a: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информационным ресурсам Президентской библиотеки в гг. Нефтеюганске, </a:t>
            </a:r>
            <a:r>
              <a:rPr lang="ru-RU" sz="2400" dirty="0" err="1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Пыть-Яхе</a:t>
            </a:r>
            <a: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Урае</a:t>
            </a:r>
            <a:endParaRPr lang="ru-RU" sz="2400" dirty="0">
              <a:solidFill>
                <a:srgbClr val="673472"/>
              </a:solidFill>
              <a:latin typeface="Akrobat Bold" panose="000008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Akrobat Bold" panose="00000800000000000000" pitchFamily="50" charset="-52"/>
              </a:rPr>
              <a:t>ПРОЕКТ «ПРЕЗИДЕНТСКАЯ БИБЛИОТЕКА В ЮГРЕ»</a:t>
            </a:r>
            <a:endParaRPr lang="ru-RU" sz="1800" dirty="0">
              <a:latin typeface="Akrobat Bold" panose="000008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6124" y="5821804"/>
            <a:ext cx="414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dirty="0">
                <a:latin typeface="Akrobat" panose="00000600000000000000" pitchFamily="50" charset="-52"/>
                <a:cs typeface="Calibri" panose="020F0502020204030204" pitchFamily="34" charset="0"/>
              </a:rPr>
              <a:t>Средняя общеобразовательная школа </a:t>
            </a:r>
            <a:r>
              <a:rPr lang="ru-RU" dirty="0" smtClean="0">
                <a:latin typeface="Akrobat" panose="00000600000000000000" pitchFamily="50" charset="-52"/>
                <a:cs typeface="Calibri" panose="020F0502020204030204" pitchFamily="34" charset="0"/>
              </a:rPr>
              <a:t>№ 13, </a:t>
            </a:r>
          </a:p>
          <a:p>
            <a:pPr marL="0" lvl="3"/>
            <a:r>
              <a:rPr lang="ru-RU" dirty="0" smtClean="0">
                <a:latin typeface="Akrobat" panose="00000600000000000000" pitchFamily="50" charset="-52"/>
                <a:cs typeface="Calibri" panose="020F0502020204030204" pitchFamily="34" charset="0"/>
              </a:rPr>
              <a:t>г. Нефтеюганск</a:t>
            </a:r>
            <a:endParaRPr lang="ru-RU" dirty="0">
              <a:latin typeface="Akrobat" panose="000006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95425" y="5821804"/>
            <a:ext cx="396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dirty="0">
                <a:latin typeface="Akrobat" panose="00000600000000000000" pitchFamily="50" charset="-52"/>
                <a:cs typeface="Calibri" panose="020F0502020204030204" pitchFamily="34" charset="0"/>
              </a:rPr>
              <a:t>Центральная городская библиотека </a:t>
            </a:r>
            <a:endParaRPr lang="ru-RU" dirty="0" smtClean="0">
              <a:latin typeface="Akrobat" panose="00000600000000000000" pitchFamily="50" charset="-52"/>
              <a:cs typeface="Calibri" panose="020F0502020204030204" pitchFamily="34" charset="0"/>
            </a:endParaRPr>
          </a:p>
          <a:p>
            <a:pPr marL="0" lvl="3"/>
            <a:r>
              <a:rPr lang="ru-RU" dirty="0" smtClean="0">
                <a:latin typeface="Akrobat" panose="00000600000000000000" pitchFamily="50" charset="-52"/>
                <a:cs typeface="Calibri" panose="020F0502020204030204" pitchFamily="34" charset="0"/>
              </a:rPr>
              <a:t>г. </a:t>
            </a:r>
            <a:r>
              <a:rPr lang="ru-RU" dirty="0" err="1" smtClean="0">
                <a:latin typeface="Akrobat" panose="00000600000000000000" pitchFamily="50" charset="-52"/>
                <a:cs typeface="Calibri" panose="020F0502020204030204" pitchFamily="34" charset="0"/>
              </a:rPr>
              <a:t>Пыть-Ях</a:t>
            </a:r>
            <a:endParaRPr lang="ru-RU" dirty="0">
              <a:latin typeface="Akrobat" panose="00000600000000000000" pitchFamily="50" charset="-5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000" y="2136813"/>
            <a:ext cx="7560000" cy="216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Региональный центр Президентской библиотеки </a:t>
            </a:r>
            <a:b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</a:br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Государственной библиотеки Югры </a:t>
            </a:r>
            <a: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</a:rPr>
              <a:t/>
            </a:r>
            <a:b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</a:rPr>
            </a:br>
            <a: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</a:rPr>
              <a:t/>
            </a:r>
            <a:br>
              <a:rPr lang="ru-RU" sz="2400" dirty="0">
                <a:solidFill>
                  <a:srgbClr val="673472"/>
                </a:solidFill>
                <a:latin typeface="Akrobat Bold" panose="00000800000000000000" pitchFamily="50" charset="-52"/>
              </a:rPr>
            </a:br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г. Ханты-Мансийск, ул. Мира, 2 (2 этаж)</a:t>
            </a:r>
            <a:endParaRPr lang="ru-RU" sz="2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65" y="508036"/>
            <a:ext cx="2083876" cy="6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11" y="580036"/>
            <a:ext cx="2818981" cy="504000"/>
          </a:xfrm>
          <a:prstGeom prst="rect">
            <a:avLst/>
          </a:prstGeom>
        </p:spPr>
      </p:pic>
      <p:pic>
        <p:nvPicPr>
          <p:cNvPr id="3076" name="Picture 4" descr="Файл:Instagram logo 2016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02" y="418818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контакте логотип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8324" r="9365" b="8344"/>
          <a:stretch/>
        </p:blipFill>
        <p:spPr bwMode="auto">
          <a:xfrm>
            <a:off x="3920462" y="4188185"/>
            <a:ext cx="432000" cy="432000"/>
          </a:xfrm>
          <a:prstGeom prst="roundRect">
            <a:avLst>
              <a:gd name="adj" fmla="val 2877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64" y="4188185"/>
            <a:ext cx="346578" cy="432000"/>
          </a:xfrm>
          <a:prstGeom prst="rect">
            <a:avLst/>
          </a:prstGeom>
        </p:spPr>
      </p:pic>
      <p:pic>
        <p:nvPicPr>
          <p:cNvPr id="3082" name="Picture 10" descr="Одноклассники логотип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22" y="4188185"/>
            <a:ext cx="250171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Социальные сети Facebook Компьютерные иконки Logo, facebook, синий, текст,  прямоугольник png | PNGW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15788" r="15306" b="14426"/>
          <a:stretch/>
        </p:blipFill>
        <p:spPr bwMode="auto">
          <a:xfrm>
            <a:off x="5282353" y="4188185"/>
            <a:ext cx="432000" cy="432000"/>
          </a:xfrm>
          <a:prstGeom prst="roundRect">
            <a:avLst>
              <a:gd name="adj" fmla="val 213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logo youtube на прозрачном фоне (пнг)– logo youtube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b="4079"/>
          <a:stretch/>
        </p:blipFill>
        <p:spPr bwMode="auto">
          <a:xfrm>
            <a:off x="6011485" y="4206185"/>
            <a:ext cx="567979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%3A%2F%2Fwww.okrlib.ru%2F&amp;10&amp;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509737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98000"/>
            <a:ext cx="4572000" cy="57600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РАБОТА С ВОЛОНТЕРАМИ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20377"/>
            <a:ext cx="1800000" cy="36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4700" y="1574213"/>
            <a:ext cx="4320000" cy="32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13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</a:t>
            </a:r>
            <a:r>
              <a:rPr lang="ru-RU" sz="2400" dirty="0">
                <a:solidFill>
                  <a:srgbClr val="673472"/>
                </a:solidFill>
                <a:latin typeface="Akrobat Black" panose="00000A00000000000000" pitchFamily="50" charset="-52"/>
              </a:rPr>
              <a:t>волонтеров</a:t>
            </a:r>
            <a:r>
              <a:rPr lang="ru-RU" sz="2400" dirty="0">
                <a:latin typeface="Akrobat" panose="00000600000000000000" pitchFamily="50" charset="-52"/>
              </a:rPr>
              <a:t> </a:t>
            </a:r>
            <a:endParaRPr lang="ru-RU" sz="2400" dirty="0" smtClean="0">
              <a:latin typeface="Akrobat" panose="00000600000000000000" pitchFamily="50" charset="-52"/>
            </a:endParaRP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latin typeface="Akrobat" panose="00000600000000000000" pitchFamily="50" charset="-52"/>
              </a:rPr>
              <a:t>прошли </a:t>
            </a:r>
            <a:r>
              <a:rPr lang="ru-RU" sz="1800" dirty="0">
                <a:latin typeface="Akrobat" panose="00000600000000000000" pitchFamily="50" charset="-52"/>
              </a:rPr>
              <a:t>обучение </a:t>
            </a:r>
            <a:r>
              <a:rPr lang="ru-RU" sz="1800" dirty="0" smtClean="0">
                <a:latin typeface="Akrobat" panose="00000600000000000000" pitchFamily="50" charset="-52"/>
              </a:rPr>
              <a:t>из </a:t>
            </a:r>
            <a:r>
              <a:rPr lang="ru-RU" sz="1800" dirty="0">
                <a:latin typeface="Akrobat" panose="00000600000000000000" pitchFamily="50" charset="-52"/>
              </a:rPr>
              <a:t>числа студентов Югорского государственного университета</a:t>
            </a:r>
            <a:r>
              <a:rPr lang="ru-RU" sz="1800" dirty="0" smtClean="0">
                <a:latin typeface="Akrobat" panose="00000600000000000000" pitchFamily="50" charset="-52"/>
              </a:rPr>
              <a:t>.</a:t>
            </a:r>
          </a:p>
          <a:p>
            <a:pPr algn="l">
              <a:lnSpc>
                <a:spcPct val="100000"/>
              </a:lnSpc>
            </a:pPr>
            <a:endParaRPr lang="ru-RU" sz="1800" dirty="0" smtClean="0">
              <a:latin typeface="Akrobat" panose="00000600000000000000" pitchFamily="50" charset="-52"/>
            </a:endParaRP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Для </a:t>
            </a:r>
            <a:r>
              <a:rPr lang="ru-RU" sz="3600" dirty="0">
                <a:solidFill>
                  <a:srgbClr val="673472"/>
                </a:solidFill>
                <a:latin typeface="Akrobat Black" panose="00000A00000000000000" pitchFamily="50" charset="-52"/>
              </a:rPr>
              <a:t>131</a:t>
            </a:r>
            <a:r>
              <a:rPr lang="ru-RU" sz="2400" dirty="0">
                <a:solidFill>
                  <a:srgbClr val="673472"/>
                </a:solidFill>
                <a:latin typeface="Akrobat Black" panose="00000A00000000000000" pitchFamily="50" charset="-52"/>
              </a:rPr>
              <a:t> учащегося</a:t>
            </a:r>
            <a:r>
              <a:rPr lang="ru-RU" sz="1800" dirty="0">
                <a:latin typeface="Akrobat" panose="00000600000000000000" pitchFamily="50" charset="-52"/>
              </a:rPr>
              <a:t>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latin typeface="Akrobat" panose="00000600000000000000" pitchFamily="50" charset="-52"/>
              </a:rPr>
              <a:t>5-10 </a:t>
            </a:r>
            <a:r>
              <a:rPr lang="ru-RU" sz="1800" dirty="0">
                <a:latin typeface="Akrobat" panose="00000600000000000000" pitchFamily="50" charset="-52"/>
              </a:rPr>
              <a:t>классов города </a:t>
            </a:r>
            <a:r>
              <a:rPr lang="ru-RU" sz="1800" dirty="0" smtClean="0">
                <a:latin typeface="Akrobat" panose="00000600000000000000" pitchFamily="50" charset="-52"/>
              </a:rPr>
              <a:t>Ханты-Мансийска проведены </a:t>
            </a:r>
            <a:r>
              <a:rPr lang="ru-RU" sz="1800" dirty="0">
                <a:latin typeface="Akrobat" panose="00000600000000000000" pitchFamily="50" charset="-52"/>
              </a:rPr>
              <a:t>мероприятия по популяризации информационных ресурсов Президентской </a:t>
            </a:r>
            <a:r>
              <a:rPr lang="ru-RU" sz="1800" dirty="0" smtClean="0">
                <a:latin typeface="Akrobat" panose="00000600000000000000" pitchFamily="50" charset="-52"/>
              </a:rPr>
              <a:t>библиотеки</a:t>
            </a:r>
            <a:endParaRPr lang="ru-RU" sz="1800" dirty="0">
              <a:latin typeface="Akrobat" panose="00000600000000000000" pitchFamily="50" charset="-52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pic>
        <p:nvPicPr>
          <p:cNvPr id="10" name="Picture 2" descr="Y:\Мероприятия\Фото Мероприятий\2017\Май17\9 мая 2017\DSC_97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0" b="5190"/>
          <a:stretch/>
        </p:blipFill>
        <p:spPr bwMode="auto">
          <a:xfrm>
            <a:off x="900000" y="4839698"/>
            <a:ext cx="30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02475" y="1202858"/>
            <a:ext cx="180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2018 ГОД</a:t>
            </a:r>
            <a:endParaRPr lang="ru-RU" sz="1800" dirty="0">
              <a:solidFill>
                <a:srgbClr val="673472"/>
              </a:solidFill>
              <a:latin typeface="Akrobat Black" panose="00000A00000000000000" pitchFamily="50" charset="-52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1220377"/>
            <a:ext cx="1800000" cy="36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174475" y="1202858"/>
            <a:ext cx="180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2019 ГОД</a:t>
            </a:r>
            <a:endParaRPr lang="ru-RU" sz="1800" dirty="0">
              <a:solidFill>
                <a:srgbClr val="673472"/>
              </a:solidFill>
              <a:latin typeface="Akrobat Black" panose="00000A00000000000000" pitchFamily="50" charset="-52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02775" y="1574213"/>
            <a:ext cx="4320000" cy="32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23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волонтера</a:t>
            </a:r>
            <a:r>
              <a:rPr lang="ru-RU" sz="2400" dirty="0" smtClean="0">
                <a:latin typeface="Akrobat" panose="00000600000000000000" pitchFamily="50" charset="-52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latin typeface="Akrobat" panose="00000600000000000000" pitchFamily="50" charset="-52"/>
              </a:rPr>
              <a:t>(8-11 классы) </a:t>
            </a:r>
            <a:r>
              <a:rPr lang="ru-RU" sz="1800" dirty="0" smtClean="0">
                <a:latin typeface="Akrobat" panose="00000600000000000000" pitchFamily="50" charset="-52"/>
              </a:rPr>
              <a:t>прошли обучение из </a:t>
            </a:r>
            <a:r>
              <a:rPr lang="ru-RU" sz="1800" dirty="0">
                <a:latin typeface="Akrobat" panose="00000600000000000000" pitchFamily="50" charset="-52"/>
              </a:rPr>
              <a:t>числа учащихся СОШ </a:t>
            </a:r>
            <a:r>
              <a:rPr lang="ru-RU" sz="1800" dirty="0" smtClean="0">
                <a:latin typeface="Arial Narrow" panose="020B0606020202030204" pitchFamily="34" charset="0"/>
              </a:rPr>
              <a:t>№</a:t>
            </a:r>
            <a:r>
              <a:rPr lang="ru-RU" sz="1800" dirty="0" smtClean="0">
                <a:latin typeface="Akrobat" panose="00000600000000000000" pitchFamily="50" charset="-52"/>
              </a:rPr>
              <a:t> 1 </a:t>
            </a:r>
            <a:r>
              <a:rPr lang="ru-RU" sz="1800" dirty="0">
                <a:latin typeface="Akrobat" panose="00000600000000000000" pitchFamily="50" charset="-52"/>
              </a:rPr>
              <a:t>им. Созонова Ю. Г</a:t>
            </a:r>
            <a:r>
              <a:rPr lang="ru-RU" sz="1800" dirty="0" smtClean="0">
                <a:latin typeface="Akrobat" panose="00000600000000000000" pitchFamily="50" charset="-52"/>
              </a:rPr>
              <a:t>.</a:t>
            </a:r>
          </a:p>
          <a:p>
            <a:pPr algn="l">
              <a:lnSpc>
                <a:spcPct val="100000"/>
              </a:lnSpc>
            </a:pPr>
            <a:endParaRPr lang="ru-RU" sz="1800" dirty="0" smtClean="0">
              <a:latin typeface="Akrobat" panose="00000600000000000000" pitchFamily="50" charset="-52"/>
            </a:endParaRP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Для </a:t>
            </a: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532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учащихся</a:t>
            </a:r>
            <a:r>
              <a:rPr lang="ru-RU" sz="1800" dirty="0" smtClean="0">
                <a:latin typeface="Akrobat" panose="00000600000000000000" pitchFamily="50" charset="-52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latin typeface="Akrobat" panose="00000600000000000000" pitchFamily="50" charset="-52"/>
              </a:rPr>
              <a:t>4-10 классов </a:t>
            </a:r>
            <a:r>
              <a:rPr lang="ru-RU" sz="1800" dirty="0" smtClean="0">
                <a:latin typeface="Akrobat" panose="00000600000000000000" pitchFamily="50" charset="-52"/>
              </a:rPr>
              <a:t>города Ханты-Мансийска проведены </a:t>
            </a:r>
            <a:r>
              <a:rPr lang="ru-RU" sz="1800" dirty="0">
                <a:latin typeface="Akrobat" panose="00000600000000000000" pitchFamily="50" charset="-52"/>
              </a:rPr>
              <a:t>мероприятия по популяризации информационных ресурсов Президентской </a:t>
            </a:r>
            <a:r>
              <a:rPr lang="ru-RU" sz="1800" dirty="0" smtClean="0">
                <a:latin typeface="Akrobat" panose="00000600000000000000" pitchFamily="50" charset="-52"/>
              </a:rPr>
              <a:t>библиотеки</a:t>
            </a:r>
            <a:endParaRPr lang="ru-RU" sz="1800" dirty="0">
              <a:latin typeface="Akrobat" panose="00000600000000000000" pitchFamily="50" charset="-52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pic>
        <p:nvPicPr>
          <p:cNvPr id="16" name="Picture 2" descr="\\server\Общая\РЦПБ\фото отдела РЦПБ\IMG-4357e065bab30bf5ccdcd5157589e627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16613" r="13373" b="16719"/>
          <a:stretch/>
        </p:blipFill>
        <p:spPr bwMode="auto">
          <a:xfrm>
            <a:off x="5418000" y="4839698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88" y="2916609"/>
            <a:ext cx="2181016" cy="216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ПАКЕТ ДОКУМЕНТОВ ВОЛОНТЕРА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4700" y="1600030"/>
            <a:ext cx="4248000" cy="50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Справочная информация о Президентской библиотеке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План действия волонтёра по проведению </a:t>
            </a:r>
            <a:r>
              <a:rPr lang="ru-RU" sz="1600" dirty="0" smtClean="0">
                <a:latin typeface="Akrobat" panose="00000600000000000000" pitchFamily="50" charset="-52"/>
              </a:rPr>
              <a:t>мероприятия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krobat" panose="00000600000000000000" pitchFamily="50" charset="-52"/>
              </a:rPr>
              <a:t>Анкета </a:t>
            </a:r>
            <a:r>
              <a:rPr lang="ru-RU" sz="1600" dirty="0">
                <a:latin typeface="Akrobat" panose="00000600000000000000" pitchFamily="50" charset="-52"/>
              </a:rPr>
              <a:t>читателя Президентской библиотеки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Ролик о ресурсах Президентской библиотеки № 1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Презентация «Ресурсы Президентской библиотеки» в рамках проекта «Президентская библиотека в Югре»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Текст презентации «Ресурсы Президентской библиотеки» в рамках проекта «Президентская библиотека в Югре»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667550" y="1600030"/>
            <a:ext cx="4140000" cy="50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Тест «Ресурсы Президентской библиотеки» в рамках проекта «Президентская библиотека в Югре»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Лист-отзыв о ресурсах Президентской библиотеки в рамках проекта «Президентская библиотека в Югре»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Бланк учёта работы волонтёра «Ресурсы Президентской библиотеки» в рамках проекта «Президентская библиотека в Югре»</a:t>
            </a:r>
          </a:p>
          <a:p>
            <a:pPr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</a:pPr>
            <a:r>
              <a:rPr lang="ru-RU" sz="1600" dirty="0">
                <a:latin typeface="Akrobat" panose="00000600000000000000" pitchFamily="50" charset="-52"/>
              </a:rPr>
              <a:t>Дополнительный материал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Ролик с </a:t>
            </a:r>
            <a:r>
              <a:rPr lang="ru-RU" sz="1600" dirty="0" err="1">
                <a:latin typeface="Akrobat" panose="00000600000000000000" pitchFamily="50" charset="-52"/>
              </a:rPr>
              <a:t>хэштегами</a:t>
            </a:r>
            <a:r>
              <a:rPr lang="ru-RU" sz="1600" dirty="0">
                <a:latin typeface="Akrobat" panose="00000600000000000000" pitchFamily="50" charset="-52"/>
              </a:rPr>
              <a:t> о Президентской библиотеке № 2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Clr>
                <a:srgbClr val="95C11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600" dirty="0">
                <a:latin typeface="Akrobat" panose="00000600000000000000" pitchFamily="50" charset="-52"/>
              </a:rPr>
              <a:t>Ролик «Лера и Рыжик в Президентской библиотеке»</a:t>
            </a:r>
          </a:p>
        </p:txBody>
      </p:sp>
    </p:spTree>
    <p:extLst>
      <p:ext uri="{BB962C8B-B14F-4D97-AF65-F5344CB8AC3E}">
        <p14:creationId xmlns:p14="http://schemas.microsoft.com/office/powerpoint/2010/main" val="26995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t="4486" r="8369" b="22179"/>
          <a:stretch/>
        </p:blipFill>
        <p:spPr>
          <a:xfrm>
            <a:off x="0" y="2565624"/>
            <a:ext cx="6480000" cy="396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ДЕТСКАЯ СТУДИЯ МУЛЬТИПЛИКАЦИИ «ШЕЛКОПРЯД»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20278" y="1589509"/>
            <a:ext cx="324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57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мультфильмов</a:t>
            </a:r>
            <a:endParaRPr lang="ru-RU" sz="2400" dirty="0" smtClean="0">
              <a:latin typeface="Akrobat" panose="000006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3051"/>
          <a:stretch/>
        </p:blipFill>
        <p:spPr>
          <a:xfrm>
            <a:off x="1565038" y="1148923"/>
            <a:ext cx="144000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0" y="1676072"/>
            <a:ext cx="647903" cy="540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393183" y="2404613"/>
            <a:ext cx="4680000" cy="32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700"/>
              </a:spcAft>
            </a:pPr>
            <a:r>
              <a:rPr lang="ru-RU" sz="1800" dirty="0" smtClean="0">
                <a:latin typeface="Akrobat Black" panose="00000A00000000000000" pitchFamily="50" charset="-52"/>
              </a:rPr>
              <a:t>А за </a:t>
            </a:r>
            <a:r>
              <a:rPr lang="ru-RU" sz="1800" dirty="0">
                <a:latin typeface="Akrobat Black" panose="00000A00000000000000" pitchFamily="50" charset="-52"/>
              </a:rPr>
              <a:t>2020 год 13 </a:t>
            </a:r>
            <a:r>
              <a:rPr lang="ru-RU" sz="1800" dirty="0" smtClean="0">
                <a:latin typeface="Akrobat Black" panose="00000A00000000000000" pitchFamily="50" charset="-52"/>
              </a:rPr>
              <a:t>мультфильмов</a:t>
            </a:r>
            <a:r>
              <a:rPr lang="ru-RU" sz="1800" dirty="0">
                <a:latin typeface="Akrobat Black" panose="00000A00000000000000" pitchFamily="50" charset="-52"/>
              </a:rPr>
              <a:t>:</a:t>
            </a:r>
            <a:r>
              <a:rPr lang="ru-RU" sz="1800" dirty="0" smtClean="0">
                <a:latin typeface="Akrobat" panose="00000600000000000000" pitchFamily="50" charset="-52"/>
              </a:rPr>
              <a:t> </a:t>
            </a: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Невероятные приключения вогула Ерофея </a:t>
            </a:r>
            <a:r>
              <a:rPr lang="ru-RU" sz="1800" dirty="0" err="1" smtClean="0">
                <a:latin typeface="Akrobat" panose="00000600000000000000" pitchFamily="50" charset="-52"/>
              </a:rPr>
              <a:t>Анямова</a:t>
            </a:r>
            <a:r>
              <a:rPr lang="ru-RU" sz="1800" dirty="0" smtClean="0">
                <a:latin typeface="Akrobat" panose="00000600000000000000" pitchFamily="50" charset="-52"/>
              </a:rPr>
              <a:t>»,</a:t>
            </a: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Akrobat" panose="00000600000000000000" pitchFamily="50" charset="-52"/>
              </a:rPr>
              <a:t>П</a:t>
            </a:r>
            <a:r>
              <a:rPr lang="ru-RU" sz="1800" dirty="0" smtClean="0">
                <a:latin typeface="Akrobat" panose="00000600000000000000" pitchFamily="50" charset="-52"/>
              </a:rPr>
              <a:t>амятный </a:t>
            </a:r>
            <a:r>
              <a:rPr lang="ru-RU" sz="1800" dirty="0">
                <a:latin typeface="Akrobat" panose="00000600000000000000" pitchFamily="50" charset="-52"/>
              </a:rPr>
              <a:t>мультфильм из работ победителей конкурса «Мир </a:t>
            </a:r>
            <a:r>
              <a:rPr lang="ru-RU" sz="1800" dirty="0" err="1">
                <a:latin typeface="Akrobat" panose="00000600000000000000" pitchFamily="50" charset="-52"/>
              </a:rPr>
              <a:t>югорской</a:t>
            </a:r>
            <a:r>
              <a:rPr lang="ru-RU" sz="1800" dirty="0">
                <a:latin typeface="Akrobat" panose="00000600000000000000" pitchFamily="50" charset="-52"/>
              </a:rPr>
              <a:t> литературы»,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Сидим дома»,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С Днем Рождения библиотека»,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Я помню!» к 9 мая </a:t>
            </a:r>
            <a:r>
              <a:rPr lang="ru-RU" sz="1800" dirty="0" smtClean="0">
                <a:latin typeface="Akrobat" panose="00000600000000000000" pitchFamily="50" charset="-52"/>
              </a:rPr>
              <a:t>и </a:t>
            </a:r>
            <a:r>
              <a:rPr lang="ru-RU" sz="1800" dirty="0">
                <a:latin typeface="Akrobat" panose="00000600000000000000" pitchFamily="50" charset="-52"/>
              </a:rPr>
              <a:t>другие.</a:t>
            </a:r>
            <a:endParaRPr lang="ru-RU" sz="1800" dirty="0" smtClean="0">
              <a:latin typeface="Akrobat" panose="00000600000000000000" pitchFamily="50" charset="-52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393183" y="1200719"/>
            <a:ext cx="2880000" cy="468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Всего создано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qrcoder.ru/code/?http%3A%2F%2Fwww.okrlib.ru%2Fresursy%2Fprojects%2F176&amp;10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90" y="517407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60137" y="6100790"/>
            <a:ext cx="3240000" cy="4320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okrlib.ru/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resursy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50" charset="-52"/>
                <a:cs typeface="Calibri" panose="020F0502020204030204" pitchFamily="34" charset="0"/>
              </a:rPr>
              <a:t>/projects/176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Akrobat" panose="00000600000000000000" pitchFamily="50" charset="-5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644000" y="4158000"/>
            <a:ext cx="4500000" cy="2700000"/>
          </a:xfrm>
          <a:prstGeom prst="rect">
            <a:avLst/>
          </a:prstGeom>
          <a:solidFill>
            <a:srgbClr val="673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158000"/>
            <a:ext cx="4464000" cy="270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Akrobat Bold" panose="00000800000000000000" pitchFamily="50" charset="-52"/>
              </a:rPr>
              <a:t>ДЕТСКАЯ СТУДИЯ МУЛЬТИПЛИКАЦИИ «ШЕЛКОПРЯД»</a:t>
            </a:r>
            <a:endParaRPr lang="ru-RU" sz="1800" dirty="0">
              <a:latin typeface="Akrobat Bold" panose="00000800000000000000" pitchFamily="50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45006" y="4285516"/>
            <a:ext cx="270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244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занятия </a:t>
            </a: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(62 онлайн)</a:t>
            </a:r>
            <a:endParaRPr lang="ru-RU" sz="2400" dirty="0" smtClean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1028" name="Picture 4" descr="http://www.okrlib.ru/sites/default/files/photos/2019/p_20190328_152214_vhdr_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" t="12585" r="443" b="8138"/>
          <a:stretch/>
        </p:blipFill>
        <p:spPr bwMode="auto">
          <a:xfrm>
            <a:off x="3024000" y="1113582"/>
            <a:ext cx="61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krlib.ru/sites/default/files/photos/2019/p_20190404_101718_vhdr_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411" r="39417" b="9700"/>
          <a:stretch/>
        </p:blipFill>
        <p:spPr bwMode="auto">
          <a:xfrm>
            <a:off x="0" y="111358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645006" y="5500357"/>
            <a:ext cx="270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1 544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посещений</a:t>
            </a: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rgbClr val="673472"/>
                </a:solidFill>
                <a:latin typeface="Akrobat Bold" panose="00000800000000000000" pitchFamily="50" charset="-52"/>
              </a:rPr>
              <a:t>(332 онлайн)</a:t>
            </a:r>
            <a:endParaRPr lang="ru-RU" sz="2400" dirty="0" smtClean="0">
              <a:latin typeface="Akrobat Bold" panose="00000800000000000000" pitchFamily="50" charset="-52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250100" y="4285516"/>
            <a:ext cx="270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61</a:t>
            </a:r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мастер-класс</a:t>
            </a: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(6 видео)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250100" y="5500357"/>
            <a:ext cx="270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667</a:t>
            </a:r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посещений</a:t>
            </a:r>
            <a:endParaRPr lang="ru-RU" sz="2400" dirty="0" smtClean="0"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4" y="5680357"/>
            <a:ext cx="612777" cy="72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2" y="4465516"/>
            <a:ext cx="720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84" y="5680357"/>
            <a:ext cx="612777" cy="7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72" y="446551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4158000"/>
            <a:ext cx="9144000" cy="2700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ПАТРИОТИЧЕСКОЕ ВОСПИТАНИЕ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219921"/>
            <a:ext cx="783135" cy="46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4615791" y="5406375"/>
            <a:ext cx="252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20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мероприятий</a:t>
            </a:r>
            <a:endParaRPr lang="ru-RU" sz="2400" dirty="0" smtClean="0">
              <a:latin typeface="Akrobat" panose="00000600000000000000" pitchFamily="50" charset="-52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59699" y="5410195"/>
            <a:ext cx="216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157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 участников</a:t>
            </a:r>
            <a:endParaRPr lang="ru-RU" sz="2400" dirty="0" smtClean="0">
              <a:latin typeface="Akrobat" panose="00000600000000000000" pitchFamily="50" charset="-52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19" y="4633035"/>
            <a:ext cx="612777" cy="72000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56775" y="4777190"/>
            <a:ext cx="4320000" cy="14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С 2019 года сотрудничество </a:t>
            </a:r>
          </a:p>
          <a:p>
            <a:pPr algn="l"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с </a:t>
            </a:r>
            <a:r>
              <a:rPr lang="ru-RU" sz="2400" dirty="0">
                <a:latin typeface="Akrobat Bold" panose="00000800000000000000" pitchFamily="50" charset="-52"/>
              </a:rPr>
              <a:t>российским </a:t>
            </a:r>
            <a:r>
              <a:rPr lang="ru-RU" sz="2400" dirty="0" smtClean="0">
                <a:latin typeface="Akrobat Bold" panose="00000800000000000000" pitchFamily="50" charset="-52"/>
              </a:rPr>
              <a:t>детско-юношеским </a:t>
            </a:r>
            <a:r>
              <a:rPr lang="ru-RU" sz="2400" dirty="0">
                <a:latin typeface="Akrobat Bold" panose="00000800000000000000" pitchFamily="50" charset="-52"/>
              </a:rPr>
              <a:t>движением «ЮНАРМИЯ</a:t>
            </a:r>
            <a:r>
              <a:rPr lang="ru-RU" sz="2400" dirty="0" smtClean="0">
                <a:latin typeface="Akrobat Bold" panose="00000800000000000000" pitchFamily="50" charset="-52"/>
              </a:rPr>
              <a:t>»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16" name="Picture 4" descr="C:\Users\grohotovaiv\Desktop\IMG_35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5050" r="7588" b="3010"/>
          <a:stretch/>
        </p:blipFill>
        <p:spPr bwMode="auto">
          <a:xfrm>
            <a:off x="4572000" y="1107000"/>
            <a:ext cx="457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grohotovaiv\Desktop\юнарми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20330" r="1167" b="1236"/>
          <a:stretch/>
        </p:blipFill>
        <p:spPr bwMode="auto">
          <a:xfrm>
            <a:off x="0" y="1107000"/>
            <a:ext cx="4392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05" y="463303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1" y="4681259"/>
            <a:ext cx="2403561" cy="144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98000"/>
            <a:ext cx="4572000" cy="57600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ШКОЛА ИНФОРМАЦИОННОЙ ГРАМОТНОСТИ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23064" y="4124444"/>
            <a:ext cx="288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Всего в </a:t>
            </a:r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Югре</a:t>
            </a:r>
            <a:r>
              <a:rPr lang="ru-RU" dirty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обучено</a:t>
            </a:r>
            <a:endParaRPr lang="ru-RU" dirty="0">
              <a:solidFill>
                <a:srgbClr val="673472"/>
              </a:solidFill>
              <a:latin typeface="Akrobat Bold" panose="000008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81775" y="4579900"/>
            <a:ext cx="2880000" cy="108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5 689</a:t>
            </a:r>
          </a:p>
          <a:p>
            <a:pPr marL="0" lvl="3"/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человек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98" y="4678590"/>
            <a:ext cx="612777" cy="7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4392000" cy="2470500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4945974" y="2343524"/>
            <a:ext cx="3960000" cy="36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latin typeface="Akrobat" panose="00000600000000000000" pitchFamily="50" charset="-52"/>
              </a:rPr>
              <a:t>Обучение цифровой грамотности </a:t>
            </a:r>
            <a:r>
              <a:rPr lang="ru-RU" sz="1800" dirty="0" smtClean="0">
                <a:latin typeface="Akrobat" panose="00000600000000000000" pitchFamily="50" charset="-52"/>
              </a:rPr>
              <a:t>идет 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latin typeface="Akrobat" panose="00000600000000000000" pitchFamily="50" charset="-52"/>
              </a:rPr>
              <a:t>с </a:t>
            </a:r>
            <a:r>
              <a:rPr lang="ru-RU" sz="1800" dirty="0">
                <a:latin typeface="Akrobat" panose="00000600000000000000" pitchFamily="50" charset="-52"/>
              </a:rPr>
              <a:t>2006 года по программам</a:t>
            </a:r>
            <a:r>
              <a:rPr lang="ru-RU" sz="1800" dirty="0" smtClean="0">
                <a:latin typeface="Akrobat" panose="00000600000000000000" pitchFamily="50" charset="-52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>
                <a:latin typeface="Akrobat" panose="00000600000000000000" pitchFamily="50" charset="-52"/>
              </a:rPr>
              <a:t> </a:t>
            </a: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Основы цифровой грамотности», «Ресурсы и сервисы цифровой экономики»,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Мобильные приложения»,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Планшет для начинающих», </a:t>
            </a:r>
            <a:endParaRPr lang="ru-RU" sz="1800" dirty="0" smtClean="0">
              <a:latin typeface="Akrobat" panose="00000600000000000000" pitchFamily="50" charset="-52"/>
            </a:endParaRPr>
          </a:p>
          <a:p>
            <a:pPr marL="285750" indent="-285750" algn="l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krobat" panose="00000600000000000000" pitchFamily="50" charset="-52"/>
              </a:rPr>
              <a:t>«</a:t>
            </a:r>
            <a:r>
              <a:rPr lang="ru-RU" sz="1800" dirty="0">
                <a:latin typeface="Akrobat" panose="00000600000000000000" pitchFamily="50" charset="-52"/>
              </a:rPr>
              <a:t>Основы цифровой </a:t>
            </a:r>
            <a:r>
              <a:rPr lang="ru-RU" sz="1800" dirty="0" smtClean="0">
                <a:latin typeface="Akrobat" panose="00000600000000000000" pitchFamily="50" charset="-52"/>
              </a:rPr>
              <a:t>безопасности в </a:t>
            </a:r>
            <a:r>
              <a:rPr lang="ru-RU" sz="1800" dirty="0">
                <a:latin typeface="Akrobat" panose="00000600000000000000" pitchFamily="50" charset="-52"/>
              </a:rPr>
              <a:t>сети интернет»</a:t>
            </a:r>
            <a:endParaRPr lang="ru-RU" sz="1800" dirty="0" smtClean="0"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78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/>
          <a:stretch/>
        </p:blipFill>
        <p:spPr>
          <a:xfrm>
            <a:off x="5186794" y="1098000"/>
            <a:ext cx="3957206" cy="576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ШКОЛА ИНФОРМАЦИОННОЙ ГРАМОТНОСТИ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319926" y="2132788"/>
            <a:ext cx="4680000" cy="28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dirty="0" smtClean="0">
                <a:latin typeface="Akrobat" panose="00000600000000000000" pitchFamily="50" charset="-52"/>
              </a:rPr>
              <a:t>Выражаю огромную благодарность преподавателю компьютерных курсов </a:t>
            </a:r>
            <a:r>
              <a:rPr lang="ru-RU" sz="1600" dirty="0" err="1" smtClean="0">
                <a:latin typeface="Akrobat" panose="00000600000000000000" pitchFamily="50" charset="-52"/>
              </a:rPr>
              <a:t>Абрамчуку</a:t>
            </a:r>
            <a:r>
              <a:rPr lang="ru-RU" sz="1600" dirty="0" smtClean="0">
                <a:latin typeface="Akrobat" panose="00000600000000000000" pitchFamily="50" charset="-52"/>
              </a:rPr>
              <a:t> Виктору Владимировичу </a:t>
            </a:r>
          </a:p>
          <a:p>
            <a:pPr algn="l">
              <a:lnSpc>
                <a:spcPct val="100000"/>
              </a:lnSpc>
            </a:pPr>
            <a:r>
              <a:rPr lang="ru-RU" sz="1600" dirty="0" smtClean="0">
                <a:latin typeface="Akrobat" panose="00000600000000000000" pitchFamily="50" charset="-52"/>
              </a:rPr>
              <a:t>за его терпение и огромную силу выдержки </a:t>
            </a:r>
            <a:endParaRPr lang="ru-RU" sz="1600" dirty="0">
              <a:latin typeface="Akrobat" panose="00000600000000000000" pitchFamily="50" charset="-52"/>
            </a:endParaRPr>
          </a:p>
          <a:p>
            <a:pPr algn="l">
              <a:lnSpc>
                <a:spcPct val="100000"/>
              </a:lnSpc>
            </a:pPr>
            <a:r>
              <a:rPr lang="ru-RU" sz="1600" dirty="0" smtClean="0">
                <a:latin typeface="Akrobat" panose="00000600000000000000" pitchFamily="50" charset="-52"/>
              </a:rPr>
              <a:t>при объяснении нам как работать на компьютере, как для дальнейшей комфортной жизни в наш электронный век. Хочется много написать, сказать… Огромное спасибо!</a:t>
            </a:r>
          </a:p>
          <a:p>
            <a:pPr algn="l">
              <a:lnSpc>
                <a:spcPct val="100000"/>
              </a:lnSpc>
            </a:pPr>
            <a:endParaRPr lang="ru-RU" sz="1600" dirty="0">
              <a:latin typeface="Akrobat" panose="00000600000000000000" pitchFamily="50" charset="-52"/>
            </a:endParaRP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latin typeface="Akrobat" panose="00000600000000000000" pitchFamily="50" charset="-52"/>
              </a:rPr>
              <a:t>Абитуриенты-пенсионеры, 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latin typeface="Akrobat" panose="00000600000000000000" pitchFamily="50" charset="-52"/>
              </a:rPr>
              <a:t>06.12.2018 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186085" y="1409716"/>
            <a:ext cx="180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 smtClean="0">
                <a:solidFill>
                  <a:srgbClr val="673472"/>
                </a:solidFill>
                <a:latin typeface="Akrobat Black" panose="00000A00000000000000" pitchFamily="50" charset="-52"/>
              </a:rPr>
              <a:t>ОТЗЫВЫ</a:t>
            </a:r>
            <a:endParaRPr lang="ru-RU" sz="1400" dirty="0">
              <a:solidFill>
                <a:srgbClr val="673472"/>
              </a:solidFill>
              <a:latin typeface="Akrobat Bold" panose="00000800000000000000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985" y="1254943"/>
            <a:ext cx="612000" cy="612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6128" y="2018994"/>
            <a:ext cx="3960000" cy="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319926" y="4710816"/>
            <a:ext cx="4680000" cy="18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dirty="0" smtClean="0">
                <a:latin typeface="Akrobat" panose="00000600000000000000" pitchFamily="50" charset="-52"/>
              </a:rPr>
              <a:t>Огромное спасибо преподавателю компьютерных курсов </a:t>
            </a:r>
            <a:r>
              <a:rPr lang="ru-RU" sz="1600" dirty="0" err="1" smtClean="0">
                <a:latin typeface="Akrobat" panose="00000600000000000000" pitchFamily="50" charset="-52"/>
              </a:rPr>
              <a:t>Абрамчуку</a:t>
            </a:r>
            <a:r>
              <a:rPr lang="ru-RU" sz="1600" dirty="0" smtClean="0">
                <a:latin typeface="Akrobat" panose="00000600000000000000" pitchFamily="50" charset="-52"/>
              </a:rPr>
              <a:t> Виктору Владимировичу за чуткое отношение к нам, ничего не умеющим, но желающим научиться работать на компьютере, за умение научить нас.</a:t>
            </a:r>
          </a:p>
          <a:p>
            <a:pPr algn="l">
              <a:lnSpc>
                <a:spcPct val="100000"/>
              </a:lnSpc>
            </a:pPr>
            <a:endParaRPr lang="ru-RU" sz="1600" dirty="0">
              <a:latin typeface="Akrobat" panose="00000600000000000000" pitchFamily="50" charset="-52"/>
            </a:endParaRPr>
          </a:p>
          <a:p>
            <a:pPr algn="r">
              <a:lnSpc>
                <a:spcPct val="100000"/>
              </a:lnSpc>
            </a:pPr>
            <a:r>
              <a:rPr lang="ru-RU" sz="1600" dirty="0" smtClean="0">
                <a:latin typeface="Akrobat" panose="00000600000000000000" pitchFamily="50" charset="-52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latin typeface="Akrobat" panose="00000600000000000000" pitchFamily="50" charset="-52"/>
              </a:rPr>
              <a:t>24.04.2019</a:t>
            </a:r>
            <a:r>
              <a:rPr lang="ru-RU" sz="1600" dirty="0" smtClean="0">
                <a:latin typeface="Akrobat" panose="00000600000000000000" pitchFamily="50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000" y="288970"/>
            <a:ext cx="7920000" cy="540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krobat Bold" panose="00000800000000000000" pitchFamily="50" charset="-52"/>
              </a:rPr>
              <a:t>«ШКОЛА ПРОГРАММИРОВАНИЯ И ДИЗАЙНА CODDY»</a:t>
            </a:r>
            <a:endParaRPr lang="ru-RU" sz="2400" dirty="0">
              <a:latin typeface="Akrobat Bold" panose="00000800000000000000" pitchFamily="50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2" y="183921"/>
            <a:ext cx="432858" cy="540000"/>
          </a:xfrm>
          <a:prstGeom prst="rect">
            <a:avLst/>
          </a:prstGeom>
        </p:spPr>
      </p:pic>
      <p:pic>
        <p:nvPicPr>
          <p:cNvPr id="2050" name="Picture 2" descr="http://okrlib.ru/sites/default/files/images/2019/koddi_logo_razdela_na_vyb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14900"/>
          <a:stretch/>
        </p:blipFill>
        <p:spPr bwMode="auto">
          <a:xfrm>
            <a:off x="612000" y="99825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88519" y="2578641"/>
            <a:ext cx="288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414</a:t>
            </a:r>
            <a:r>
              <a:rPr lang="ru-RU" sz="24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занятия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88519" y="4673767"/>
            <a:ext cx="288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18</a:t>
            </a:r>
            <a:r>
              <a:rPr lang="ru-RU" sz="36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мастер-классов</a:t>
            </a:r>
          </a:p>
        </p:txBody>
      </p:sp>
      <p:pic>
        <p:nvPicPr>
          <p:cNvPr id="2052" name="Picture 4" descr="http://okrlib.ru/sites/default/files/photos/2019/3zr5usnzio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14" y="1115577"/>
            <a:ext cx="405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okrlib.ru/sites/default/files/photos/2019/gog1bxpje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14" y="3984748"/>
            <a:ext cx="405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88519" y="3450792"/>
            <a:ext cx="288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247</a:t>
            </a:r>
            <a:r>
              <a:rPr lang="ru-RU" sz="36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детей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8" y="3486792"/>
            <a:ext cx="551499" cy="6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4673767"/>
            <a:ext cx="648000" cy="6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2538919"/>
            <a:ext cx="648000" cy="64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88519" y="5654600"/>
            <a:ext cx="2880000" cy="72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3"/>
            <a:r>
              <a:rPr lang="ru-RU" sz="36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85</a:t>
            </a:r>
            <a:r>
              <a:rPr lang="ru-RU" sz="3600" dirty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673472"/>
                </a:solidFill>
                <a:latin typeface="Akrobat Black" panose="00000A00000000000000" pitchFamily="50" charset="-52"/>
                <a:cs typeface="Calibri" panose="020F0502020204030204" pitchFamily="34" charset="0"/>
              </a:rPr>
              <a:t>детей</a:t>
            </a:r>
            <a:endParaRPr lang="ru-RU" sz="2400" dirty="0">
              <a:solidFill>
                <a:srgbClr val="673472"/>
              </a:solidFill>
              <a:latin typeface="Akrobat Black" panose="00000A00000000000000" pitchFamily="50" charset="-52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8" y="5654600"/>
            <a:ext cx="551499" cy="64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7488" y="1362791"/>
            <a:ext cx="3240000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С 2019 года </a:t>
            </a:r>
          </a:p>
          <a:p>
            <a:r>
              <a:rPr lang="ru-RU" dirty="0" smtClean="0">
                <a:solidFill>
                  <a:srgbClr val="673472"/>
                </a:solidFill>
                <a:latin typeface="Akrobat Bold" panose="00000800000000000000" pitchFamily="50" charset="-52"/>
                <a:cs typeface="Calibri" panose="020F0502020204030204" pitchFamily="34" charset="0"/>
              </a:rPr>
              <a:t>проведено и обучено</a:t>
            </a:r>
            <a:endParaRPr lang="ru-RU" dirty="0">
              <a:solidFill>
                <a:srgbClr val="673472"/>
              </a:solidFill>
              <a:latin typeface="Akrobat Bold" panose="00000800000000000000" pitchFamily="50" charset="-52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6014" y="4374219"/>
            <a:ext cx="3960000" cy="72000"/>
          </a:xfrm>
          <a:prstGeom prst="rect">
            <a:avLst/>
          </a:prstGeom>
          <a:solidFill>
            <a:srgbClr val="AEC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582</Words>
  <Application>Microsoft Office PowerPoint</Application>
  <PresentationFormat>Экран (4:3)</PresentationFormat>
  <Paragraphs>124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Calibri</vt:lpstr>
      <vt:lpstr>Calibri Light</vt:lpstr>
      <vt:lpstr>Akrobat Black</vt:lpstr>
      <vt:lpstr>Akrobat Bold</vt:lpstr>
      <vt:lpstr>Arial</vt:lpstr>
      <vt:lpstr>Arial Narrow</vt:lpstr>
      <vt:lpstr>Akrobat</vt:lpstr>
      <vt:lpstr>Тема Office</vt:lpstr>
      <vt:lpstr>ПРОЕКТЫ РЕГИОНАЛЬНОГО ЦЕНТРА УДАЛЕННОГО ДОСТУПА К РЕСУРСАМ ПРЕЗИДЕНТСКОЙ БИБЛИОТЕКИ</vt:lpstr>
      <vt:lpstr>РАБОТА С ВОЛОНТЕРАМИ</vt:lpstr>
      <vt:lpstr>ПАКЕТ ДОКУМЕНТОВ ВОЛОНТЕРА</vt:lpstr>
      <vt:lpstr>ДЕТСКАЯ СТУДИЯ МУЛЬТИПЛИКАЦИИ «ШЕЛКОПРЯД»</vt:lpstr>
      <vt:lpstr>ДЕТСКАЯ СТУДИЯ МУЛЬТИПЛИКАЦИИ «ШЕЛКОПРЯД»</vt:lpstr>
      <vt:lpstr>ПАТРИОТИЧЕСКОЕ ВОСПИТАНИЕ</vt:lpstr>
      <vt:lpstr>ШКОЛА ИНФОРМАЦИОННОЙ ГРАМОТНОСТИ</vt:lpstr>
      <vt:lpstr>ШКОЛА ИНФОРМАЦИОННОЙ ГРАМОТНОСТИ</vt:lpstr>
      <vt:lpstr>«ШКОЛА ПРОГРАММИРОВАНИЯ И ДИЗАЙНА CODDY»</vt:lpstr>
      <vt:lpstr>«КРАЕВЕДЧЕСКАЯ VR-МАСТЕРСКАЯ ЮГРЫ»</vt:lpstr>
      <vt:lpstr>ОНЛАЙН-ФОРМАТ</vt:lpstr>
      <vt:lpstr>ОНЛАЙН-ФОРМАТ</vt:lpstr>
      <vt:lpstr>ПРОЕКТ «ПРЕЗИДЕНТСКАЯ БИБЛИОТЕКА В ЮГРЕ»</vt:lpstr>
      <vt:lpstr>ПРОЕКТ «ПРЕЗИДЕНТСКАЯ БИБЛИОТЕКА В ЮГРЕ»</vt:lpstr>
      <vt:lpstr>ПРОЕКТ «ПРЕЗИДЕНТСКАЯ БИБЛИОТЕКА В ЮГРЕ»</vt:lpstr>
      <vt:lpstr>Региональный центр Президентской библиотеки  Государственной библиотеки Югры   г. Ханты-Мансийск, ул. Мира, 2 (2 этаж)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Оля</dc:creator>
  <cp:lastModifiedBy>Оля</cp:lastModifiedBy>
  <cp:revision>144</cp:revision>
  <dcterms:created xsi:type="dcterms:W3CDTF">2021-03-26T05:34:09Z</dcterms:created>
  <dcterms:modified xsi:type="dcterms:W3CDTF">2021-03-29T12:04:18Z</dcterms:modified>
</cp:coreProperties>
</file>