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58" r:id="rId5"/>
    <p:sldId id="260" r:id="rId6"/>
    <p:sldId id="272" r:id="rId7"/>
    <p:sldId id="271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1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3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9D8"/>
    <a:srgbClr val="FFDABE"/>
    <a:srgbClr val="FFD7B6"/>
    <a:srgbClr val="FFC08A"/>
    <a:srgbClr val="D4F5FF"/>
    <a:srgbClr val="B5EEFF"/>
    <a:srgbClr val="A1EAFF"/>
    <a:srgbClr val="EEE7F8"/>
    <a:srgbClr val="E2D7F3"/>
    <a:srgbClr val="CAB7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48D6-40C9-42B0-B6F2-16E3B8E22E04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1FADC-22C3-4D45-9377-C2D027DF9D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2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1FADC-22C3-4D45-9377-C2D027DF9D0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35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1FADC-22C3-4D45-9377-C2D027DF9D0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676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1FADC-22C3-4D45-9377-C2D027DF9D0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972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1FADC-22C3-4D45-9377-C2D027DF9D0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047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1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clck.ru/N6c2o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4.xml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RS4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RL6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s://clck.ru/NnYUb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clck.ru/NnWrZ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hyperlink" Target="https://clck.ru/NnPcg" TargetMode="External"/><Relationship Id="rId12" Type="http://schemas.openxmlformats.org/officeDocument/2006/relationships/image" Target="../media/image56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P2N" TargetMode="External"/><Relationship Id="rId11" Type="http://schemas.openxmlformats.org/officeDocument/2006/relationships/hyperlink" Target="https://clck.ru/NnPp4" TargetMode="External"/><Relationship Id="rId5" Type="http://schemas.openxmlformats.org/officeDocument/2006/relationships/image" Target="../media/image39.jpeg"/><Relationship Id="rId15" Type="http://schemas.openxmlformats.org/officeDocument/2006/relationships/image" Target="../media/image59.png"/><Relationship Id="rId10" Type="http://schemas.openxmlformats.org/officeDocument/2006/relationships/hyperlink" Target="https://clck.ru/NnPnN" TargetMode="External"/><Relationship Id="rId4" Type="http://schemas.openxmlformats.org/officeDocument/2006/relationships/slide" Target="slide4.xml"/><Relationship Id="rId9" Type="http://schemas.openxmlformats.org/officeDocument/2006/relationships/image" Target="../media/image31.jpe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4.xml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PiC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NKG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64.png"/><Relationship Id="rId3" Type="http://schemas.openxmlformats.org/officeDocument/2006/relationships/slide" Target="slide3.xml"/><Relationship Id="rId7" Type="http://schemas.openxmlformats.org/officeDocument/2006/relationships/image" Target="../media/image19.jpeg"/><Relationship Id="rId12" Type="http://schemas.openxmlformats.org/officeDocument/2006/relationships/image" Target="../media/image63.png"/><Relationship Id="rId2" Type="http://schemas.openxmlformats.org/officeDocument/2006/relationships/image" Target="../media/image2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sneb.ru/catalog/000207_000017_RU_RGDB_BIBL_0000455504/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clck.ru/NnfNc" TargetMode="External"/><Relationship Id="rId15" Type="http://schemas.openxmlformats.org/officeDocument/2006/relationships/slide" Target="slide2.xml"/><Relationship Id="rId10" Type="http://schemas.openxmlformats.org/officeDocument/2006/relationships/hyperlink" Target="https://rusneb.ru/catalog/000207_000017_RU_RGDB_BIBL_0000455524/" TargetMode="External"/><Relationship Id="rId4" Type="http://schemas.openxmlformats.org/officeDocument/2006/relationships/image" Target="../media/image39.jpeg"/><Relationship Id="rId9" Type="http://schemas.openxmlformats.org/officeDocument/2006/relationships/hyperlink" Target="https://clck.ru/NnfSU" TargetMode="External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3.xml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Zj9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ZZK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s://clck.ru/NndZF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3.xml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cug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bW6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slide" Target="slide3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5.jpeg"/><Relationship Id="rId2" Type="http://schemas.openxmlformats.org/officeDocument/2006/relationships/image" Target="../media/image2.jpeg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4.jpeg"/><Relationship Id="rId10" Type="http://schemas.openxmlformats.org/officeDocument/2006/relationships/image" Target="../media/image10.jpeg"/><Relationship Id="rId4" Type="http://schemas.openxmlformats.org/officeDocument/2006/relationships/slide" Target="slide4.xml"/><Relationship Id="rId9" Type="http://schemas.openxmlformats.org/officeDocument/2006/relationships/image" Target="../media/image9.jpeg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3.xml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Zy3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ZsT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clck.ru/Nnees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clck.ru/NneLb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clck.ru/NnbGU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s://clck.ru/NnesA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3.xml"/><Relationship Id="rId7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clck.ru/NneWV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" Target="slide3.xml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VSi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clck.ru/NnVE2" TargetMode="External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1.jpeg"/><Relationship Id="rId18" Type="http://schemas.openxmlformats.org/officeDocument/2006/relationships/slide" Target="slide19.xml"/><Relationship Id="rId26" Type="http://schemas.openxmlformats.org/officeDocument/2006/relationships/image" Target="../media/image28.jpeg"/><Relationship Id="rId3" Type="http://schemas.openxmlformats.org/officeDocument/2006/relationships/image" Target="../media/image16.png"/><Relationship Id="rId21" Type="http://schemas.openxmlformats.org/officeDocument/2006/relationships/slide" Target="slide18.xml"/><Relationship Id="rId7" Type="http://schemas.openxmlformats.org/officeDocument/2006/relationships/image" Target="../media/image18.jpeg"/><Relationship Id="rId12" Type="http://schemas.openxmlformats.org/officeDocument/2006/relationships/slide" Target="slide24.xml"/><Relationship Id="rId17" Type="http://schemas.openxmlformats.org/officeDocument/2006/relationships/image" Target="../media/image23.jpeg"/><Relationship Id="rId25" Type="http://schemas.openxmlformats.org/officeDocument/2006/relationships/slide" Target="slide17.xml"/><Relationship Id="rId2" Type="http://schemas.openxmlformats.org/officeDocument/2006/relationships/image" Target="../media/image2.jpeg"/><Relationship Id="rId16" Type="http://schemas.openxmlformats.org/officeDocument/2006/relationships/slide" Target="slide23.xml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20.jpeg"/><Relationship Id="rId24" Type="http://schemas.openxmlformats.org/officeDocument/2006/relationships/image" Target="../media/image27.jpeg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23" Type="http://schemas.openxmlformats.org/officeDocument/2006/relationships/slide" Target="slide20.xml"/><Relationship Id="rId28" Type="http://schemas.openxmlformats.org/officeDocument/2006/relationships/image" Target="../media/image29.jpeg"/><Relationship Id="rId10" Type="http://schemas.openxmlformats.org/officeDocument/2006/relationships/slide" Target="slide22.xml"/><Relationship Id="rId19" Type="http://schemas.openxmlformats.org/officeDocument/2006/relationships/image" Target="../media/image24.jpeg"/><Relationship Id="rId4" Type="http://schemas.openxmlformats.org/officeDocument/2006/relationships/slide" Target="slide21.xml"/><Relationship Id="rId9" Type="http://schemas.openxmlformats.org/officeDocument/2006/relationships/image" Target="../media/image19.jpeg"/><Relationship Id="rId14" Type="http://schemas.openxmlformats.org/officeDocument/2006/relationships/slide" Target="slide26.xml"/><Relationship Id="rId22" Type="http://schemas.openxmlformats.org/officeDocument/2006/relationships/image" Target="../media/image26.jpeg"/><Relationship Id="rId27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4.jpeg"/><Relationship Id="rId18" Type="http://schemas.openxmlformats.org/officeDocument/2006/relationships/slide" Target="slide11.xml"/><Relationship Id="rId26" Type="http://schemas.openxmlformats.org/officeDocument/2006/relationships/slide" Target="slide2.xml"/><Relationship Id="rId3" Type="http://schemas.openxmlformats.org/officeDocument/2006/relationships/slide" Target="slide14.xml"/><Relationship Id="rId21" Type="http://schemas.openxmlformats.org/officeDocument/2006/relationships/image" Target="../media/image37.jpeg"/><Relationship Id="rId7" Type="http://schemas.openxmlformats.org/officeDocument/2006/relationships/image" Target="../media/image31.jpeg"/><Relationship Id="rId12" Type="http://schemas.openxmlformats.org/officeDocument/2006/relationships/slide" Target="slide8.xml"/><Relationship Id="rId17" Type="http://schemas.openxmlformats.org/officeDocument/2006/relationships/image" Target="../media/image7.jpeg"/><Relationship Id="rId25" Type="http://schemas.openxmlformats.org/officeDocument/2006/relationships/image" Target="../media/image5.jpeg"/><Relationship Id="rId2" Type="http://schemas.openxmlformats.org/officeDocument/2006/relationships/image" Target="../media/image2.jpe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33.jpeg"/><Relationship Id="rId24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35.jpeg"/><Relationship Id="rId23" Type="http://schemas.openxmlformats.org/officeDocument/2006/relationships/image" Target="../media/image38.jpeg"/><Relationship Id="rId10" Type="http://schemas.openxmlformats.org/officeDocument/2006/relationships/slide" Target="slide6.xml"/><Relationship Id="rId19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2.jpeg"/><Relationship Id="rId14" Type="http://schemas.openxmlformats.org/officeDocument/2006/relationships/slide" Target="slide13.xml"/><Relationship Id="rId22" Type="http://schemas.openxmlformats.org/officeDocument/2006/relationships/slide" Target="slide12.xml"/><Relationship Id="rId27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hyperlink" Target="https://clck.ru/NnZDs" TargetMode="External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slide" Target="slide2.xml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slide" Target="slide4.xml"/><Relationship Id="rId9" Type="http://schemas.openxmlformats.org/officeDocument/2006/relationships/hyperlink" Target="https://clck.ru/NnZPP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4.xml"/><Relationship Id="rId7" Type="http://schemas.openxmlformats.org/officeDocument/2006/relationships/hyperlink" Target="https://clck.ru/NnSM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Snm" TargetMode="External"/><Relationship Id="rId11" Type="http://schemas.openxmlformats.org/officeDocument/2006/relationships/image" Target="../media/image42.jpeg"/><Relationship Id="rId5" Type="http://schemas.openxmlformats.org/officeDocument/2006/relationships/image" Target="../media/image33.jpeg"/><Relationship Id="rId10" Type="http://schemas.openxmlformats.org/officeDocument/2006/relationships/slide" Target="slide2.xml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Mq2Ns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slide" Target="slide2.xml"/><Relationship Id="rId3" Type="http://schemas.openxmlformats.org/officeDocument/2006/relationships/image" Target="../media/image2.jpeg"/><Relationship Id="rId7" Type="http://schemas.openxmlformats.org/officeDocument/2006/relationships/hyperlink" Target="https://clck.ru/NnQcb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NnQfz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39.jpeg"/><Relationship Id="rId10" Type="http://schemas.openxmlformats.org/officeDocument/2006/relationships/hyperlink" Target="https://clck.ru/NnQaq" TargetMode="External"/><Relationship Id="rId4" Type="http://schemas.openxmlformats.org/officeDocument/2006/relationships/slide" Target="slide4.xml"/><Relationship Id="rId9" Type="http://schemas.openxmlformats.org/officeDocument/2006/relationships/image" Target="../media/image46.pn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clck.ru/NnRpC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 гармонии с природо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79712" y="5262776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>
            <a:hlinkClick r:id="rId7" action="ppaction://hlinksldjump"/>
          </p:cNvPr>
          <p:cNvSpPr/>
          <p:nvPr/>
        </p:nvSpPr>
        <p:spPr>
          <a:xfrm>
            <a:off x="5940152" y="3861048"/>
            <a:ext cx="2736304" cy="108012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  <a:ea typeface="Batang" pitchFamily="18" charset="-127"/>
              </a:rPr>
              <a:t>Начать просмотр</a:t>
            </a:r>
            <a:endParaRPr lang="ru-RU" sz="3200" b="1" dirty="0">
              <a:solidFill>
                <a:srgbClr val="00B050"/>
              </a:solidFill>
              <a:latin typeface="Monotype Corsiva" pitchFamily="66" charset="0"/>
              <a:ea typeface="Batang" pitchFamily="18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4924427"/>
            <a:ext cx="1254925" cy="128629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71600" y="1268760"/>
            <a:ext cx="744332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гармонии с природой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7974" y="17457"/>
            <a:ext cx="856964" cy="898098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295636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942" y="888908"/>
            <a:ext cx="2528778" cy="395026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Слово «</a:t>
            </a:r>
            <a:r>
              <a:rPr lang="en-US" sz="2000" dirty="0">
                <a:latin typeface="Monotype Corsiva" panose="03010101010201010101" pitchFamily="66" charset="0"/>
              </a:rPr>
              <a:t>waste</a:t>
            </a:r>
            <a:r>
              <a:rPr lang="ru-RU" sz="2000" dirty="0">
                <a:latin typeface="Monotype Corsiva" panose="03010101010201010101" pitchFamily="66" charset="0"/>
              </a:rPr>
              <a:t>» означает не только «отходы», но и «потери», поэтому название очень метафорично: если не будет отходов, то не будет и потерь.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      Все </a:t>
            </a:r>
            <a:r>
              <a:rPr lang="ru-RU" sz="2000" dirty="0">
                <a:latin typeface="Monotype Corsiva" panose="03010101010201010101" pitchFamily="66" charset="0"/>
              </a:rPr>
              <a:t>встанет на свои места, когда вы узнаете, что автор книги – известный английский экономист и специалист по управлению процессами по переработке мусора.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Поэтому </a:t>
            </a:r>
            <a:r>
              <a:rPr lang="ru-RU" sz="2000" dirty="0">
                <a:latin typeface="Monotype Corsiva" panose="03010101010201010101" pitchFamily="66" charset="0"/>
              </a:rPr>
              <a:t>книга поможет вам начать путь к экопотреблению, ничего от этого не потеряв. Однозначно полезная и важная для каждого без исключения. </a:t>
            </a:r>
          </a:p>
        </p:txBody>
      </p:sp>
      <p:pic>
        <p:nvPicPr>
          <p:cNvPr id="13" name="Рисунок 12" descr="http://disk.yandex.net/qr/?clean=1&amp;text=https://clck.ru/N6c2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043" y="4851516"/>
            <a:ext cx="1027361" cy="102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61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>
            <a:hlinkClick r:id="rId6"/>
          </p:cNvPr>
          <p:cNvSpPr/>
          <p:nvPr/>
        </p:nvSpPr>
        <p:spPr>
          <a:xfrm>
            <a:off x="2395520" y="5947431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544" y="888908"/>
            <a:ext cx="2554741" cy="396783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Очень </a:t>
            </a:r>
            <a:r>
              <a:rPr lang="ru-RU" sz="2000" dirty="0" smtClean="0">
                <a:latin typeface="Monotype Corsiva" panose="03010101010201010101" pitchFamily="66" charset="0"/>
              </a:rPr>
              <a:t>полезная и </a:t>
            </a:r>
            <a:r>
              <a:rPr lang="ru-RU" sz="2000" dirty="0">
                <a:latin typeface="Monotype Corsiva" panose="03010101010201010101" pitchFamily="66" charset="0"/>
              </a:rPr>
              <a:t>содержательная книга! Она содержит в себе не </a:t>
            </a:r>
            <a:r>
              <a:rPr lang="ru-RU" sz="2000" dirty="0" smtClean="0">
                <a:latin typeface="Monotype Corsiva" panose="03010101010201010101" pitchFamily="66" charset="0"/>
              </a:rPr>
              <a:t>только</a:t>
            </a:r>
            <a:r>
              <a:rPr lang="ru-RU" sz="2000" dirty="0">
                <a:latin typeface="Monotype Corsiva" panose="03010101010201010101" pitchFamily="66" charset="0"/>
              </a:rPr>
              <a:t> основные понятия экологии, </a:t>
            </a:r>
            <a:r>
              <a:rPr lang="ru-RU" sz="2000" dirty="0" smtClean="0">
                <a:latin typeface="Monotype Corsiva" panose="03010101010201010101" pitchFamily="66" charset="0"/>
              </a:rPr>
              <a:t>её </a:t>
            </a:r>
            <a:r>
              <a:rPr lang="ru-RU" sz="2000" dirty="0">
                <a:latin typeface="Monotype Corsiva" panose="03010101010201010101" pitchFamily="66" charset="0"/>
              </a:rPr>
              <a:t>принципы и проблемы, но и большое количество исторических фактов из области </a:t>
            </a:r>
            <a:r>
              <a:rPr lang="ru-RU" sz="2000" spc="-30" dirty="0">
                <a:latin typeface="Monotype Corsiva" panose="03010101010201010101" pitchFamily="66" charset="0"/>
              </a:rPr>
              <a:t>экологии</a:t>
            </a:r>
            <a:r>
              <a:rPr lang="ru-RU" sz="2000" spc="-30" dirty="0" smtClean="0">
                <a:latin typeface="Monotype Corsiva" panose="03010101010201010101" pitchFamily="66" charset="0"/>
              </a:rPr>
              <a:t>. Большинство терминов сопровождается  </a:t>
            </a:r>
            <a:r>
              <a:rPr lang="ru-RU" sz="2000" dirty="0" smtClean="0">
                <a:latin typeface="Monotype Corsiva" panose="03010101010201010101" pitchFamily="66" charset="0"/>
              </a:rPr>
              <a:t>примерами </a:t>
            </a:r>
            <a:r>
              <a:rPr lang="ru-RU" sz="2000" dirty="0">
                <a:latin typeface="Monotype Corsiva" panose="03010101010201010101" pitchFamily="66" charset="0"/>
              </a:rPr>
              <a:t>из жизни.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Эту </a:t>
            </a:r>
            <a:r>
              <a:rPr lang="ru-RU" sz="2000" dirty="0">
                <a:latin typeface="Monotype Corsiva" panose="03010101010201010101" pitchFamily="66" charset="0"/>
              </a:rPr>
              <a:t>книгу стоит прочитать </a:t>
            </a:r>
            <a:r>
              <a:rPr lang="ru-RU" sz="2000" dirty="0" smtClean="0">
                <a:latin typeface="Monotype Corsiva" panose="03010101010201010101" pitchFamily="66" charset="0"/>
              </a:rPr>
              <a:t>тем, </a:t>
            </a:r>
            <a:r>
              <a:rPr lang="ru-RU" sz="2000" dirty="0">
                <a:latin typeface="Monotype Corsiva" panose="03010101010201010101" pitchFamily="66" charset="0"/>
              </a:rPr>
              <a:t>кого интересует живая природа и заботит судьба нашей планеты.</a:t>
            </a:r>
          </a:p>
        </p:txBody>
      </p:sp>
      <p:pic>
        <p:nvPicPr>
          <p:cNvPr id="13" name="Рисунок 12" descr="http://disk.yandex.net/qr/?clean=1&amp;text=https://clck.ru/NnRL6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3569" y="4918237"/>
            <a:ext cx="883345" cy="95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disk.yandex.net/qr/?clean=1&amp;text=https://clck.ru/NnRS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37794" y="4913784"/>
            <a:ext cx="899627" cy="99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28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5"/>
          </p:cNvPr>
          <p:cNvSpPr/>
          <p:nvPr/>
        </p:nvSpPr>
        <p:spPr>
          <a:xfrm>
            <a:off x="1275239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2" descr="pic83903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8907"/>
            <a:ext cx="2594303" cy="39633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331236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История львицы </a:t>
            </a:r>
            <a:r>
              <a:rPr lang="ru-RU" sz="2000" dirty="0" err="1">
                <a:latin typeface="Monotype Corsiva" panose="03010101010201010101" pitchFamily="66" charset="0"/>
              </a:rPr>
              <a:t>Эльсы</a:t>
            </a:r>
            <a:r>
              <a:rPr lang="ru-RU" sz="2000" dirty="0">
                <a:latin typeface="Monotype Corsiva" panose="03010101010201010101" pitchFamily="66" charset="0"/>
              </a:rPr>
              <a:t>, которая попала к людям ещё львёнком и была приручена ими, как домашнее животное.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Читая </a:t>
            </a:r>
            <a:r>
              <a:rPr lang="ru-RU" sz="2000" dirty="0">
                <a:latin typeface="Monotype Corsiva" panose="03010101010201010101" pitchFamily="66" charset="0"/>
              </a:rPr>
              <a:t>эту книгу, вы поймаете себя на мысли, что смотрите канал  </a:t>
            </a:r>
            <a:r>
              <a:rPr lang="ru-RU" sz="2000" dirty="0" err="1">
                <a:latin typeface="Monotype Corsiva" panose="03010101010201010101" pitchFamily="66" charset="0"/>
              </a:rPr>
              <a:t>National</a:t>
            </a:r>
            <a:r>
              <a:rPr lang="ru-RU" sz="2000" dirty="0">
                <a:latin typeface="Monotype Corsiva" panose="03010101010201010101" pitchFamily="66" charset="0"/>
              </a:rPr>
              <a:t> </a:t>
            </a:r>
            <a:r>
              <a:rPr lang="ru-RU" sz="2000" dirty="0" err="1">
                <a:latin typeface="Monotype Corsiva" panose="03010101010201010101" pitchFamily="66" charset="0"/>
              </a:rPr>
              <a:t>Geographic</a:t>
            </a:r>
            <a:r>
              <a:rPr lang="ru-RU" sz="2000" dirty="0">
                <a:latin typeface="Monotype Corsiva" panose="03010101010201010101" pitchFamily="66" charset="0"/>
              </a:rPr>
              <a:t>. Это не </a:t>
            </a:r>
            <a:r>
              <a:rPr lang="ru-RU" sz="2000" dirty="0" smtClean="0">
                <a:latin typeface="Monotype Corsiva" panose="03010101010201010101" pitchFamily="66" charset="0"/>
              </a:rPr>
              <a:t>роман, </a:t>
            </a:r>
            <a:r>
              <a:rPr lang="ru-RU" sz="2000" dirty="0">
                <a:latin typeface="Monotype Corsiva" panose="03010101010201010101" pitchFamily="66" charset="0"/>
              </a:rPr>
              <a:t>не детектив </a:t>
            </a:r>
            <a:r>
              <a:rPr lang="ru-RU" sz="2000" dirty="0" smtClean="0">
                <a:latin typeface="Monotype Corsiva" panose="03010101010201010101" pitchFamily="66" charset="0"/>
              </a:rPr>
              <a:t>и не </a:t>
            </a:r>
            <a:r>
              <a:rPr lang="ru-RU" sz="2000" dirty="0">
                <a:latin typeface="Monotype Corsiva" panose="03010101010201010101" pitchFamily="66" charset="0"/>
              </a:rPr>
              <a:t>фантастика, это нечто другое, невыдуманное.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 fontAlgn="base"/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      Предупреждаю</a:t>
            </a:r>
            <a:r>
              <a:rPr lang="ru-RU" sz="2000" dirty="0">
                <a:latin typeface="Monotype Corsiva" panose="03010101010201010101" pitchFamily="66" charset="0"/>
              </a:rPr>
              <a:t>, книга заставит вас плакать.</a:t>
            </a:r>
          </a:p>
        </p:txBody>
      </p:sp>
      <p:pic>
        <p:nvPicPr>
          <p:cNvPr id="13" name="Рисунок 12" descr="http://disk.yandex.net/qr/?clean=1&amp;text=https://clck.ru/NnYUb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678" y="4945493"/>
            <a:ext cx="955298" cy="93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" name="Рисунок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82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5"/>
          </p:cNvPr>
          <p:cNvSpPr/>
          <p:nvPr/>
        </p:nvSpPr>
        <p:spPr>
          <a:xfrm>
            <a:off x="1403648" y="5896835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7" y="888907"/>
            <a:ext cx="2594303" cy="405539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477024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Дебютная книга писателя-анималиста, вышедшая в свет в 1953 году. Книга рассказывает о шестимесячной поездке Даррелла по Западной Африке.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Когда </a:t>
            </a:r>
            <a:r>
              <a:rPr lang="ru-RU" sz="2000" dirty="0">
                <a:latin typeface="Monotype Corsiva" panose="03010101010201010101" pitchFamily="66" charset="0"/>
              </a:rPr>
              <a:t>появляется усталость от </a:t>
            </a:r>
            <a:r>
              <a:rPr lang="ru-RU" sz="2000" dirty="0" smtClean="0">
                <a:latin typeface="Monotype Corsiva" panose="03010101010201010101" pitchFamily="66" charset="0"/>
              </a:rPr>
              <a:t>серьёзной </a:t>
            </a:r>
            <a:r>
              <a:rPr lang="ru-RU" sz="2000" dirty="0">
                <a:latin typeface="Monotype Corsiva" panose="03010101010201010101" pitchFamily="66" charset="0"/>
              </a:rPr>
              <a:t>литературы и хочется почитать что-то </a:t>
            </a:r>
            <a:r>
              <a:rPr lang="ru-RU" sz="2000" dirty="0" smtClean="0">
                <a:latin typeface="Monotype Corsiva" panose="03010101010201010101" pitchFamily="66" charset="0"/>
              </a:rPr>
              <a:t>лёгкое</a:t>
            </a:r>
            <a:r>
              <a:rPr lang="ru-RU" sz="2000" dirty="0">
                <a:latin typeface="Monotype Corsiva" panose="03010101010201010101" pitchFamily="66" charset="0"/>
              </a:rPr>
              <a:t>, </a:t>
            </a:r>
            <a:r>
              <a:rPr lang="ru-RU" sz="2000" dirty="0" smtClean="0">
                <a:latin typeface="Monotype Corsiva" panose="03010101010201010101" pitchFamily="66" charset="0"/>
              </a:rPr>
              <a:t>искромётное</a:t>
            </a:r>
            <a:r>
              <a:rPr lang="ru-RU" sz="2000" dirty="0">
                <a:latin typeface="Monotype Corsiva" panose="03010101010201010101" pitchFamily="66" charset="0"/>
              </a:rPr>
              <a:t>, не </a:t>
            </a:r>
            <a:r>
              <a:rPr lang="ru-RU" sz="2000" dirty="0" smtClean="0">
                <a:latin typeface="Monotype Corsiva" panose="03010101010201010101" pitchFamily="66" charset="0"/>
              </a:rPr>
              <a:t>отягощённое </a:t>
            </a:r>
            <a:r>
              <a:rPr lang="ru-RU" sz="2000" dirty="0">
                <a:latin typeface="Monotype Corsiva" panose="03010101010201010101" pitchFamily="66" charset="0"/>
              </a:rPr>
              <a:t>глубоким смыслом, выбор книг английского писателя-анималиста Джеральда Дарелла – самый лучший вариант.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Автор </a:t>
            </a:r>
            <a:r>
              <a:rPr lang="ru-RU" sz="2000" dirty="0">
                <a:latin typeface="Monotype Corsiva" panose="03010101010201010101" pitchFamily="66" charset="0"/>
              </a:rPr>
              <a:t>настолько живо и интересно описывает </a:t>
            </a:r>
            <a:r>
              <a:rPr lang="ru-RU" sz="2000" dirty="0" smtClean="0">
                <a:latin typeface="Monotype Corsiva" panose="03010101010201010101" pitchFamily="66" charset="0"/>
              </a:rPr>
              <a:t>всё, </a:t>
            </a:r>
            <a:r>
              <a:rPr lang="ru-RU" sz="2000" dirty="0">
                <a:latin typeface="Monotype Corsiva" panose="03010101010201010101" pitchFamily="66" charset="0"/>
              </a:rPr>
              <a:t>что вокруг него происходит, что после прочтения кажется, будто ты сам побывал в этом удивительном месте и видел всех животных, о которых </a:t>
            </a:r>
            <a:r>
              <a:rPr lang="ru-RU" sz="2000" dirty="0" smtClean="0">
                <a:latin typeface="Monotype Corsiva" panose="03010101010201010101" pitchFamily="66" charset="0"/>
              </a:rPr>
              <a:t>идёт </a:t>
            </a:r>
            <a:r>
              <a:rPr lang="ru-RU" sz="2000" dirty="0">
                <a:latin typeface="Monotype Corsiva" panose="03010101010201010101" pitchFamily="66" charset="0"/>
              </a:rPr>
              <a:t>речь.</a:t>
            </a:r>
          </a:p>
        </p:txBody>
      </p:sp>
      <p:pic>
        <p:nvPicPr>
          <p:cNvPr id="13" name="Рисунок 12" descr="http://disk.yandex.net/qr/?clean=1&amp;text=https://clck.ru/NnWrZ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7583" y="4944303"/>
            <a:ext cx="956305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Рисунок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55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6"/>
          </p:cNvPr>
          <p:cNvSpPr/>
          <p:nvPr/>
        </p:nvSpPr>
        <p:spPr>
          <a:xfrm>
            <a:off x="667327" y="4570984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>
            <a:hlinkClick r:id="rId7"/>
          </p:cNvPr>
          <p:cNvSpPr/>
          <p:nvPr/>
        </p:nvSpPr>
        <p:spPr>
          <a:xfrm>
            <a:off x="667327" y="5957810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14" y="709937"/>
            <a:ext cx="1859189" cy="29062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3" name="Скругленный прямоугольник 12"/>
          <p:cNvSpPr/>
          <p:nvPr/>
        </p:nvSpPr>
        <p:spPr>
          <a:xfrm>
            <a:off x="4509511" y="476672"/>
            <a:ext cx="4238953" cy="513989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1700" dirty="0">
                <a:latin typeface="Monotype Corsiva" panose="03010101010201010101" pitchFamily="66" charset="0"/>
              </a:rPr>
              <a:t>Алан </a:t>
            </a:r>
            <a:r>
              <a:rPr lang="ru-RU" sz="1700" dirty="0" err="1">
                <a:latin typeface="Monotype Corsiva" panose="03010101010201010101" pitchFamily="66" charset="0"/>
              </a:rPr>
              <a:t>Аткиссон</a:t>
            </a:r>
            <a:r>
              <a:rPr lang="ru-RU" sz="1700" dirty="0">
                <a:latin typeface="Monotype Corsiva" panose="03010101010201010101" pitchFamily="66" charset="0"/>
              </a:rPr>
              <a:t> – один из самых известных международных консультантов по вопросам устойчивого развития –  </a:t>
            </a:r>
            <a:r>
              <a:rPr lang="ru-RU" sz="1700" dirty="0" smtClean="0">
                <a:latin typeface="Monotype Corsiva" panose="03010101010201010101" pitchFamily="66" charset="0"/>
              </a:rPr>
              <a:t>рассказывает, </a:t>
            </a:r>
            <a:r>
              <a:rPr lang="ru-RU" sz="1700" dirty="0">
                <a:latin typeface="Monotype Corsiva" panose="03010101010201010101" pitchFamily="66" charset="0"/>
              </a:rPr>
              <a:t>как наш мир оказался в столь плачевной ситуации и что нужно и не нужно делать для того, чтобы прогнозы </a:t>
            </a:r>
            <a:r>
              <a:rPr lang="ru-RU" sz="1700" dirty="0" smtClean="0">
                <a:latin typeface="Monotype Corsiva" panose="03010101010201010101" pitchFamily="66" charset="0"/>
              </a:rPr>
              <a:t>учёных </a:t>
            </a:r>
            <a:r>
              <a:rPr lang="ru-RU" sz="1700" dirty="0">
                <a:latin typeface="Monotype Corsiva" panose="03010101010201010101" pitchFamily="66" charset="0"/>
              </a:rPr>
              <a:t>не подтвердились. </a:t>
            </a:r>
          </a:p>
          <a:p>
            <a:pPr algn="just" fontAlgn="base"/>
            <a:r>
              <a:rPr lang="ru-RU" sz="1700" dirty="0" smtClean="0">
                <a:latin typeface="Monotype Corsiva" panose="03010101010201010101" pitchFamily="66" charset="0"/>
              </a:rPr>
              <a:t>      Однако </a:t>
            </a:r>
            <a:r>
              <a:rPr lang="ru-RU" sz="1700" dirty="0">
                <a:latin typeface="Monotype Corsiva" panose="03010101010201010101" pitchFamily="66" charset="0"/>
              </a:rPr>
              <a:t>при чем здесь Кассандра? Автор призывает нас не повторять ошибок троянцев, которые не поверили пророчеству </a:t>
            </a:r>
            <a:r>
              <a:rPr lang="ru-RU" sz="1700" spc="-30" dirty="0">
                <a:latin typeface="Monotype Corsiva" panose="03010101010201010101" pitchFamily="66" charset="0"/>
              </a:rPr>
              <a:t>древнегреческой прорицательницы Кассандры, </a:t>
            </a:r>
            <a:r>
              <a:rPr lang="ru-RU" sz="1700" dirty="0">
                <a:latin typeface="Monotype Corsiva" panose="03010101010201010101" pitchFamily="66" charset="0"/>
              </a:rPr>
              <a:t>предупреждавшей об опасности, и не спасли Трою от гибели. </a:t>
            </a:r>
            <a:endParaRPr lang="ru-RU" sz="1700" dirty="0" smtClean="0">
              <a:latin typeface="Monotype Corsiva" panose="03010101010201010101" pitchFamily="66" charset="0"/>
            </a:endParaRPr>
          </a:p>
          <a:p>
            <a:pPr algn="just" fontAlgn="base"/>
            <a:r>
              <a:rPr lang="ru-RU" sz="1700" dirty="0">
                <a:latin typeface="Monotype Corsiva" panose="03010101010201010101" pitchFamily="66" charset="0"/>
              </a:rPr>
              <a:t> </a:t>
            </a:r>
            <a:r>
              <a:rPr lang="ru-RU" sz="1700" dirty="0" smtClean="0">
                <a:latin typeface="Monotype Corsiva" panose="03010101010201010101" pitchFamily="66" charset="0"/>
              </a:rPr>
              <a:t>     Автор </a:t>
            </a:r>
            <a:r>
              <a:rPr lang="ru-RU" sz="1700" dirty="0">
                <a:latin typeface="Monotype Corsiva" panose="03010101010201010101" pitchFamily="66" charset="0"/>
              </a:rPr>
              <a:t>призывает нас идти по пути устойчивого развития. Не знаете, что это такое? Лучше, чем Алан </a:t>
            </a:r>
            <a:r>
              <a:rPr lang="ru-RU" sz="1700" dirty="0" err="1">
                <a:latin typeface="Monotype Corsiva" panose="03010101010201010101" pitchFamily="66" charset="0"/>
              </a:rPr>
              <a:t>Аткиссон</a:t>
            </a:r>
            <a:r>
              <a:rPr lang="ru-RU" sz="1700" dirty="0">
                <a:latin typeface="Monotype Corsiva" panose="03010101010201010101" pitchFamily="66" charset="0"/>
              </a:rPr>
              <a:t>, никто этого не объяснит. Просто, интересно и оптимистично.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534" y="521297"/>
            <a:ext cx="2127946" cy="309491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5" name="Скругленный прямоугольник 14">
            <a:hlinkClick r:id="rId10"/>
          </p:cNvPr>
          <p:cNvSpPr/>
          <p:nvPr/>
        </p:nvSpPr>
        <p:spPr>
          <a:xfrm>
            <a:off x="2542757" y="4568845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Скругленный прямоугольник 15">
            <a:hlinkClick r:id="rId11"/>
          </p:cNvPr>
          <p:cNvSpPr/>
          <p:nvPr/>
        </p:nvSpPr>
        <p:spPr>
          <a:xfrm>
            <a:off x="2548652" y="5933830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 descr="http://disk.yandex.net/qr/?clean=1&amp;text=https://clck.ru/NnP2N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0345" y="3745681"/>
            <a:ext cx="787510" cy="78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disk.yandex.net/qr/?clean=1&amp;text=https://clck.ru/NnPc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9472" y="5097352"/>
            <a:ext cx="829257" cy="78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disk.yandex.net/qr/?clean=1&amp;text=https://clck.ru/NnPnN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74838" y="3797082"/>
            <a:ext cx="811337" cy="7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disk.yandex.net/qr/?clean=1&amp;text=https://clck.ru/NnPp4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71906" y="5097352"/>
            <a:ext cx="812289" cy="81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ый прямоугольник 26">
            <a:hlinkClick r:id="rId16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" name="Рисунок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059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>
            <a:hlinkClick r:id="rId6"/>
          </p:cNvPr>
          <p:cNvSpPr/>
          <p:nvPr/>
        </p:nvSpPr>
        <p:spPr>
          <a:xfrm>
            <a:off x="2395520" y="5947431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50" y="888906"/>
            <a:ext cx="2611676" cy="405539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419872" y="419148"/>
            <a:ext cx="5365352" cy="5418314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dirty="0" smtClean="0">
                <a:latin typeface="Monotype Corsiva" panose="03010101010201010101" pitchFamily="66" charset="0"/>
              </a:rPr>
              <a:t>       </a:t>
            </a:r>
            <a:r>
              <a:rPr lang="ru-RU" dirty="0">
                <a:latin typeface="Monotype Corsiva" panose="03010101010201010101" pitchFamily="66" charset="0"/>
              </a:rPr>
              <a:t>К чему приведут человечество существующие тенденции – к устойчивому будущему или к глобальной катастрофе? На этот вопрос в </a:t>
            </a:r>
            <a:r>
              <a:rPr lang="ru-RU" dirty="0" smtClean="0">
                <a:latin typeface="Monotype Corsiva" panose="03010101010201010101" pitchFamily="66" charset="0"/>
              </a:rPr>
              <a:t>1970–1972 </a:t>
            </a:r>
            <a:r>
              <a:rPr lang="ru-RU" dirty="0">
                <a:latin typeface="Monotype Corsiva" panose="03010101010201010101" pitchFamily="66" charset="0"/>
              </a:rPr>
              <a:t>годах ответили </a:t>
            </a:r>
            <a:r>
              <a:rPr lang="ru-RU" dirty="0" smtClean="0">
                <a:latin typeface="Monotype Corsiva" panose="03010101010201010101" pitchFamily="66" charset="0"/>
              </a:rPr>
              <a:t>учёные </a:t>
            </a:r>
            <a:r>
              <a:rPr lang="ru-RU" dirty="0">
                <a:latin typeface="Monotype Corsiva" panose="03010101010201010101" pitchFamily="66" charset="0"/>
              </a:rPr>
              <a:t>Массачусетского </a:t>
            </a:r>
            <a:r>
              <a:rPr lang="ru-RU" spc="-30" dirty="0">
                <a:latin typeface="Monotype Corsiva" panose="03010101010201010101" pitchFamily="66" charset="0"/>
              </a:rPr>
              <a:t>технологического института, используя компьютерное </a:t>
            </a:r>
            <a:r>
              <a:rPr lang="ru-RU" dirty="0">
                <a:latin typeface="Monotype Corsiva" panose="03010101010201010101" pitchFamily="66" charset="0"/>
              </a:rPr>
              <a:t>моделирование. В 1992 году </a:t>
            </a:r>
            <a:r>
              <a:rPr lang="ru-RU" dirty="0" smtClean="0">
                <a:latin typeface="Monotype Corsiva" panose="03010101010201010101" pitchFamily="66" charset="0"/>
              </a:rPr>
              <a:t>учёные </a:t>
            </a:r>
            <a:r>
              <a:rPr lang="ru-RU" dirty="0">
                <a:latin typeface="Monotype Corsiva" panose="03010101010201010101" pitchFamily="66" charset="0"/>
              </a:rPr>
              <a:t>обновили исследование 20-летней давности и опубликовали его результаты в книге «Пределы роста: 30 лет спустя». </a:t>
            </a:r>
          </a:p>
          <a:p>
            <a:pPr algn="just" fontAlgn="base"/>
            <a:r>
              <a:rPr lang="ru-RU" dirty="0" smtClean="0">
                <a:latin typeface="Monotype Corsiva" panose="03010101010201010101" pitchFamily="66" charset="0"/>
              </a:rPr>
              <a:t>       Они </a:t>
            </a:r>
            <a:r>
              <a:rPr lang="ru-RU" dirty="0">
                <a:latin typeface="Monotype Corsiva" panose="03010101010201010101" pitchFamily="66" charset="0"/>
              </a:rPr>
              <a:t>пришли к выводу, что человечество уже вышло за пределы самоподдержания Земли и в первой половине текущего столетия произойдет глобальная катастрофа. </a:t>
            </a:r>
          </a:p>
          <a:p>
            <a:pPr algn="just" fontAlgn="base"/>
            <a:r>
              <a:rPr lang="ru-RU" dirty="0" smtClean="0">
                <a:latin typeface="Monotype Corsiva" panose="03010101010201010101" pitchFamily="66" charset="0"/>
              </a:rPr>
              <a:t>       Книга </a:t>
            </a:r>
            <a:r>
              <a:rPr lang="ru-RU" dirty="0">
                <a:latin typeface="Monotype Corsiva" panose="03010101010201010101" pitchFamily="66" charset="0"/>
              </a:rPr>
              <a:t>весьма </a:t>
            </a:r>
            <a:r>
              <a:rPr lang="ru-RU" dirty="0" smtClean="0">
                <a:latin typeface="Monotype Corsiva" panose="03010101010201010101" pitchFamily="66" charset="0"/>
              </a:rPr>
              <a:t>серьёзная</a:t>
            </a:r>
            <a:r>
              <a:rPr lang="ru-RU" dirty="0">
                <a:latin typeface="Monotype Corsiva" panose="03010101010201010101" pitchFamily="66" charset="0"/>
              </a:rPr>
              <a:t>, но очень важно прочесть </a:t>
            </a:r>
            <a:r>
              <a:rPr lang="ru-RU" dirty="0" smtClean="0">
                <a:latin typeface="Monotype Corsiva" panose="03010101010201010101" pitchFamily="66" charset="0"/>
              </a:rPr>
              <a:t>её </a:t>
            </a:r>
            <a:r>
              <a:rPr lang="ru-RU" dirty="0">
                <a:latin typeface="Monotype Corsiva" panose="03010101010201010101" pitchFamily="66" charset="0"/>
              </a:rPr>
              <a:t>сейчас, пока по прогнозам </a:t>
            </a:r>
            <a:r>
              <a:rPr lang="ru-RU" dirty="0" smtClean="0">
                <a:latin typeface="Monotype Corsiva" panose="03010101010201010101" pitchFamily="66" charset="0"/>
              </a:rPr>
              <a:t>учёных </a:t>
            </a:r>
            <a:r>
              <a:rPr lang="ru-RU" dirty="0">
                <a:latin typeface="Monotype Corsiva" panose="03010101010201010101" pitchFamily="66" charset="0"/>
              </a:rPr>
              <a:t>не наступила глобальная катастрофа</a:t>
            </a:r>
            <a:r>
              <a:rPr lang="ru-RU" dirty="0" smtClean="0">
                <a:latin typeface="Monotype Corsiva" panose="03010101010201010101" pitchFamily="66" charset="0"/>
              </a:rPr>
              <a:t>. Авторы </a:t>
            </a:r>
            <a:r>
              <a:rPr lang="ru-RU" dirty="0">
                <a:latin typeface="Monotype Corsiva" panose="03010101010201010101" pitchFamily="66" charset="0"/>
              </a:rPr>
              <a:t>предлагают </a:t>
            </a:r>
            <a:r>
              <a:rPr lang="ru-RU" spc="-20" dirty="0">
                <a:latin typeface="Monotype Corsiva" panose="03010101010201010101" pitchFamily="66" charset="0"/>
              </a:rPr>
              <a:t>12 возможных сценариев развития мира до 2100 года –</a:t>
            </a:r>
            <a:r>
              <a:rPr lang="ru-RU" dirty="0">
                <a:latin typeface="Monotype Corsiva" panose="03010101010201010101" pitchFamily="66" charset="0"/>
              </a:rPr>
              <a:t> от самых пессимистичных до </a:t>
            </a:r>
            <a:r>
              <a:rPr lang="ru-RU" dirty="0" smtClean="0">
                <a:latin typeface="Monotype Corsiva" panose="03010101010201010101" pitchFamily="66" charset="0"/>
              </a:rPr>
              <a:t>обнадёживающих.</a:t>
            </a:r>
          </a:p>
          <a:p>
            <a:pPr algn="just" fontAlgn="base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  У </a:t>
            </a:r>
            <a:r>
              <a:rPr lang="ru-RU" dirty="0">
                <a:latin typeface="Monotype Corsiva" panose="03010101010201010101" pitchFamily="66" charset="0"/>
              </a:rPr>
              <a:t>нас есть надежда?!</a:t>
            </a:r>
          </a:p>
        </p:txBody>
      </p:sp>
      <p:pic>
        <p:nvPicPr>
          <p:cNvPr id="13" name="Рисунок 12" descr="http://disk.yandex.net/qr/?clean=1&amp;text=https://clck.ru/NnNK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742" y="4998023"/>
            <a:ext cx="883345" cy="88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disk.yandex.net/qr/?clean=1&amp;text=https://clck.ru/NnPiC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7193" y="4997070"/>
            <a:ext cx="880830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135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502213" y="4519982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502213" y="5852295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C:\Users\admin\AppData\Local\Microsoft\Windows\INetCache\Content.Word\10123149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13" y="714479"/>
            <a:ext cx="1859189" cy="290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4047" y="714479"/>
            <a:ext cx="1895814" cy="289961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7" name="Скругленный прямоугольник 16">
            <a:hlinkClick r:id="rId9"/>
          </p:cNvPr>
          <p:cNvSpPr/>
          <p:nvPr/>
        </p:nvSpPr>
        <p:spPr>
          <a:xfrm>
            <a:off x="2459866" y="4519982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Скругленный прямоугольник 17">
            <a:hlinkClick r:id="rId10"/>
          </p:cNvPr>
          <p:cNvSpPr/>
          <p:nvPr/>
        </p:nvSpPr>
        <p:spPr>
          <a:xfrm>
            <a:off x="2459866" y="5852295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369386" y="462863"/>
            <a:ext cx="4238953" cy="532064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latin typeface="Monotype Corsiva" panose="03010101010201010101" pitchFamily="66" charset="0"/>
              </a:rPr>
              <a:t>       </a:t>
            </a:r>
            <a:r>
              <a:rPr lang="ru-RU" sz="1600" dirty="0">
                <a:latin typeface="Monotype Corsiva" panose="03010101010201010101" pitchFamily="66" charset="0"/>
              </a:rPr>
              <a:t>Экологическое фэнтези, антиутопия, приключенческий роман – </a:t>
            </a:r>
            <a:r>
              <a:rPr lang="ru-RU" sz="1600" dirty="0" smtClean="0">
                <a:latin typeface="Monotype Corsiva" panose="03010101010201010101" pitchFamily="66" charset="0"/>
              </a:rPr>
              <a:t>всё </a:t>
            </a:r>
            <a:r>
              <a:rPr lang="ru-RU" sz="1600" dirty="0">
                <a:latin typeface="Monotype Corsiva" panose="03010101010201010101" pitchFamily="66" charset="0"/>
              </a:rPr>
              <a:t>это о дилогии </a:t>
            </a:r>
            <a:r>
              <a:rPr lang="ru-RU" sz="1600" dirty="0" err="1" smtClean="0">
                <a:latin typeface="Monotype Corsiva" panose="03010101010201010101" pitchFamily="66" charset="0"/>
              </a:rPr>
              <a:t>Тимоте</a:t>
            </a:r>
            <a:r>
              <a:rPr lang="ru-RU" sz="1600" dirty="0" smtClean="0">
                <a:latin typeface="Monotype Corsiva" panose="03010101010201010101" pitchFamily="66" charset="0"/>
              </a:rPr>
              <a:t> де </a:t>
            </a:r>
            <a:r>
              <a:rPr lang="ru-RU" sz="1600" dirty="0">
                <a:latin typeface="Monotype Corsiva" panose="03010101010201010101" pitchFamily="66" charset="0"/>
              </a:rPr>
              <a:t>Фомбеля о мальчике Тоби, живущем на Дереве. </a:t>
            </a:r>
            <a:endParaRPr lang="ru-RU" sz="16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1600" dirty="0">
                <a:latin typeface="Monotype Corsiva" panose="03010101010201010101" pitchFamily="66" charset="0"/>
              </a:rPr>
              <a:t> </a:t>
            </a:r>
            <a:r>
              <a:rPr lang="ru-RU" sz="1600" dirty="0" smtClean="0">
                <a:latin typeface="Monotype Corsiva" panose="03010101010201010101" pitchFamily="66" charset="0"/>
              </a:rPr>
              <a:t>     Книги </a:t>
            </a:r>
            <a:r>
              <a:rPr lang="ru-RU" sz="1600" dirty="0">
                <a:latin typeface="Monotype Corsiva" panose="03010101010201010101" pitchFamily="66" charset="0"/>
              </a:rPr>
              <a:t>потрясают до глубины души, читая которые вы не только </a:t>
            </a:r>
            <a:r>
              <a:rPr lang="ru-RU" sz="1600" dirty="0" smtClean="0">
                <a:latin typeface="Monotype Corsiva" panose="03010101010201010101" pitchFamily="66" charset="0"/>
              </a:rPr>
              <a:t>будете </a:t>
            </a:r>
            <a:r>
              <a:rPr lang="ru-RU" sz="1600" dirty="0">
                <a:latin typeface="Monotype Corsiva" panose="03010101010201010101" pitchFamily="66" charset="0"/>
              </a:rPr>
              <a:t>переживать за её героев, малюсеньких человечков, но и перенесётесь в другой мир.</a:t>
            </a:r>
          </a:p>
          <a:p>
            <a:pPr algn="just"/>
            <a:r>
              <a:rPr lang="ru-RU" sz="1600" dirty="0" smtClean="0">
                <a:latin typeface="Monotype Corsiva" panose="03010101010201010101" pitchFamily="66" charset="0"/>
              </a:rPr>
              <a:t>      Тоби </a:t>
            </a:r>
            <a:r>
              <a:rPr lang="ru-RU" sz="1600" dirty="0">
                <a:latin typeface="Monotype Corsiva" panose="03010101010201010101" pitchFamily="66" charset="0"/>
              </a:rPr>
              <a:t>Лолнесс – очень динамичное произведение с большим количеством событий. Главным героям просто некогда сидеть сложа руки, а их мужеству можно только позавидовать. Удивительно, насколько сильным становится человек, даже ростом два миллиметра, если живет и действует ради правого дела. </a:t>
            </a:r>
          </a:p>
          <a:p>
            <a:pPr algn="just"/>
            <a:r>
              <a:rPr lang="ru-RU" sz="1600" dirty="0" smtClean="0">
                <a:latin typeface="Monotype Corsiva" panose="03010101010201010101" pitchFamily="66" charset="0"/>
              </a:rPr>
              <a:t>     Книга </a:t>
            </a:r>
            <a:r>
              <a:rPr lang="ru-RU" sz="1600" dirty="0">
                <a:latin typeface="Monotype Corsiva" panose="03010101010201010101" pitchFamily="66" charset="0"/>
              </a:rPr>
              <a:t>получила миллионные тиражи, переводы на полтора десятка языков и бессчетное множество литературных премий.</a:t>
            </a:r>
          </a:p>
        </p:txBody>
      </p:sp>
      <p:pic>
        <p:nvPicPr>
          <p:cNvPr id="20" name="Рисунок 19" descr="http://disk.yandex.net/qr/?clean=1&amp;text=https://clck.ru/NnfNc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9758" y="3614090"/>
            <a:ext cx="884297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disk.yandex.net/qr/?clean=1&amp;text=https://clck.ru/Nnm8a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8299" y="4996018"/>
            <a:ext cx="812289" cy="81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://disk.yandex.net/qr/?clean=1&amp;text=https://clck.ru/NnfSU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1405" y="3633916"/>
            <a:ext cx="881098" cy="86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disk.yandex.net/qr/?clean=1&amp;text=https://clck.ru/NnmCr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11405" y="4986605"/>
            <a:ext cx="852482" cy="83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Скругленный прямоугольник 25">
            <a:hlinkClick r:id="rId15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" name="Рисунок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10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2394614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50" y="888906"/>
            <a:ext cx="2611676" cy="410816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386744" y="836711"/>
            <a:ext cx="5320698" cy="4686547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Ещё </a:t>
            </a:r>
            <a:r>
              <a:rPr lang="ru-RU" sz="2000" dirty="0">
                <a:latin typeface="Monotype Corsiva" panose="03010101010201010101" pitchFamily="66" charset="0"/>
              </a:rPr>
              <a:t>про одного отшельника рассказывает журналист Джон </a:t>
            </a:r>
            <a:r>
              <a:rPr lang="ru-RU" sz="2000" dirty="0" err="1">
                <a:latin typeface="Monotype Corsiva" panose="03010101010201010101" pitchFamily="66" charset="0"/>
              </a:rPr>
              <a:t>Каракуэр</a:t>
            </a:r>
            <a:r>
              <a:rPr lang="ru-RU" sz="2000" dirty="0">
                <a:latin typeface="Monotype Corsiva" panose="03010101010201010101" pitchFamily="66" charset="0"/>
              </a:rPr>
              <a:t>. История молодого человека, который решил бросить </a:t>
            </a:r>
            <a:r>
              <a:rPr lang="ru-RU" sz="2000" dirty="0" smtClean="0">
                <a:latin typeface="Monotype Corsiva" panose="03010101010201010101" pitchFamily="66" charset="0"/>
              </a:rPr>
              <a:t>всё </a:t>
            </a:r>
            <a:r>
              <a:rPr lang="ru-RU" sz="2000" dirty="0">
                <a:latin typeface="Monotype Corsiva" panose="03010101010201010101" pitchFamily="66" charset="0"/>
              </a:rPr>
              <a:t>и жить одному в лесах Аляски и питаться тем, что </a:t>
            </a:r>
            <a:r>
              <a:rPr lang="ru-RU" sz="2000" dirty="0" smtClean="0">
                <a:latin typeface="Monotype Corsiva" panose="03010101010201010101" pitchFamily="66" charset="0"/>
              </a:rPr>
              <a:t>даёт природа, </a:t>
            </a:r>
            <a:r>
              <a:rPr lang="ru-RU" sz="2000" dirty="0">
                <a:latin typeface="Monotype Corsiva" panose="03010101010201010101" pitchFamily="66" charset="0"/>
              </a:rPr>
              <a:t>принесла автору настоящий успех:  книга издана на 14 языках, режиссёром Шоном Пенном снят фильм, который Американский институт киноискусства назвал одной из десяти лучших картин 2007 года. Поэтому можно и прочитать, и посмотреть. 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А ещё </a:t>
            </a:r>
            <a:r>
              <a:rPr lang="ru-RU" sz="2000" dirty="0">
                <a:latin typeface="Monotype Corsiva" panose="03010101010201010101" pitchFamily="66" charset="0"/>
              </a:rPr>
              <a:t>ответить себе на вопрос о том, кем на самом деле был главный герой – сумасшедший, наивный ребенок </a:t>
            </a:r>
            <a:r>
              <a:rPr lang="ru-RU" sz="2000" dirty="0" smtClean="0">
                <a:latin typeface="Monotype Corsiva" panose="03010101010201010101" pitchFamily="66" charset="0"/>
              </a:rPr>
              <a:t>или настоящий </a:t>
            </a:r>
            <a:r>
              <a:rPr lang="ru-RU" sz="2000" dirty="0">
                <a:latin typeface="Monotype Corsiva" panose="03010101010201010101" pitchFamily="66" charset="0"/>
              </a:rPr>
              <a:t>пилигрим, счастье которого было только в </a:t>
            </a:r>
            <a:r>
              <a:rPr lang="ru-RU" sz="2000" dirty="0" smtClean="0">
                <a:latin typeface="Monotype Corsiva" panose="03010101010201010101" pitchFamily="66" charset="0"/>
              </a:rPr>
              <a:t>дороге?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disk.yandex.net/qr/?clean=1&amp;text=https://clck.ru/NnZZK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6194" y="4989123"/>
            <a:ext cx="926442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disk.yandex.net/qr/?clean=1&amp;text=https://clck.ru/NnZj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549" y="4989123"/>
            <a:ext cx="897203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82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115616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87" y="836711"/>
            <a:ext cx="2622480" cy="415424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8" name="Скругленный прямоугольник 17"/>
          <p:cNvSpPr/>
          <p:nvPr/>
        </p:nvSpPr>
        <p:spPr>
          <a:xfrm>
            <a:off x="3453384" y="332656"/>
            <a:ext cx="5320698" cy="555902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Главный </a:t>
            </a:r>
            <a:r>
              <a:rPr lang="ru-RU" dirty="0">
                <a:latin typeface="Monotype Corsiva" panose="03010101010201010101" pitchFamily="66" charset="0"/>
              </a:rPr>
              <a:t>герой </a:t>
            </a:r>
            <a:r>
              <a:rPr lang="ru-RU" dirty="0" smtClean="0">
                <a:latin typeface="Monotype Corsiva" panose="03010101010201010101" pitchFamily="66" charset="0"/>
              </a:rPr>
              <a:t>книги – </a:t>
            </a:r>
            <a:r>
              <a:rPr lang="ru-RU" dirty="0">
                <a:latin typeface="Monotype Corsiva" panose="03010101010201010101" pitchFamily="66" charset="0"/>
              </a:rPr>
              <a:t>мальчик-исландец </a:t>
            </a:r>
            <a:r>
              <a:rPr lang="ru-RU" dirty="0" err="1">
                <a:latin typeface="Monotype Corsiva" panose="03010101010201010101" pitchFamily="66" charset="0"/>
              </a:rPr>
              <a:t>Лейв</a:t>
            </a:r>
            <a:r>
              <a:rPr lang="ru-RU" dirty="0">
                <a:latin typeface="Monotype Corsiva" panose="03010101010201010101" pitchFamily="66" charset="0"/>
              </a:rPr>
              <a:t>, выброшенный на берег Гренландии после кораблекрушения. Совсем </a:t>
            </a:r>
            <a:r>
              <a:rPr lang="ru-RU" dirty="0" smtClean="0">
                <a:latin typeface="Monotype Corsiva" panose="03010101010201010101" pitchFamily="66" charset="0"/>
              </a:rPr>
              <a:t>замёрзшего </a:t>
            </a:r>
            <a:r>
              <a:rPr lang="ru-RU" dirty="0">
                <a:latin typeface="Monotype Corsiva" panose="03010101010201010101" pitchFamily="66" charset="0"/>
              </a:rPr>
              <a:t>и обессиленного его подобрали брат и сестра эскимосы </a:t>
            </a:r>
            <a:r>
              <a:rPr lang="ru-RU" dirty="0" err="1">
                <a:latin typeface="Monotype Corsiva" panose="03010101010201010101" pitchFamily="66" charset="0"/>
              </a:rPr>
              <a:t>Апулук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dirty="0" err="1">
                <a:latin typeface="Monotype Corsiva" panose="03010101010201010101" pitchFamily="66" charset="0"/>
              </a:rPr>
              <a:t>Наруа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</a:t>
            </a:r>
            <a:r>
              <a:rPr lang="ru-RU" dirty="0">
                <a:latin typeface="Monotype Corsiva" panose="03010101010201010101" pitchFamily="66" charset="0"/>
              </a:rPr>
              <a:t>Не влюбиться в Гренландию после </a:t>
            </a:r>
            <a:r>
              <a:rPr lang="ru-RU" dirty="0" smtClean="0">
                <a:latin typeface="Monotype Corsiva" panose="03010101010201010101" pitchFamily="66" charset="0"/>
              </a:rPr>
              <a:t>её </a:t>
            </a:r>
            <a:r>
              <a:rPr lang="ru-RU" dirty="0">
                <a:latin typeface="Monotype Corsiva" panose="03010101010201010101" pitchFamily="66" charset="0"/>
              </a:rPr>
              <a:t>прочтения просто невозможно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Автор сам изучал </a:t>
            </a:r>
            <a:r>
              <a:rPr lang="ru-RU" dirty="0" smtClean="0">
                <a:latin typeface="Monotype Corsiva" panose="03010101010201010101" pitchFamily="66" charset="0"/>
              </a:rPr>
              <a:t>её </a:t>
            </a:r>
            <a:r>
              <a:rPr lang="ru-RU" dirty="0">
                <a:latin typeface="Monotype Corsiva" panose="03010101010201010101" pitchFamily="66" charset="0"/>
              </a:rPr>
              <a:t>20 лет и пишет о ней с небывалой любовью и нежностью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Удивительно, как </a:t>
            </a:r>
            <a:r>
              <a:rPr lang="ru-RU" dirty="0">
                <a:latin typeface="Monotype Corsiva" panose="03010101010201010101" pitchFamily="66" charset="0"/>
              </a:rPr>
              <a:t>200 страниц текста могут способствовать перемещениям в пространстве и времени, </a:t>
            </a:r>
            <a:r>
              <a:rPr lang="ru-RU" dirty="0" smtClean="0">
                <a:latin typeface="Monotype Corsiva" panose="03010101010201010101" pitchFamily="66" charset="0"/>
              </a:rPr>
              <a:t>когда оказываешься </a:t>
            </a:r>
            <a:r>
              <a:rPr lang="ru-RU" dirty="0">
                <a:latin typeface="Monotype Corsiva" panose="03010101010201010101" pitchFamily="66" charset="0"/>
              </a:rPr>
              <a:t>среди льдов и </a:t>
            </a:r>
            <a:r>
              <a:rPr lang="ru-RU" dirty="0" smtClean="0">
                <a:latin typeface="Monotype Corsiva" panose="03010101010201010101" pitchFamily="66" charset="0"/>
              </a:rPr>
              <a:t>познаёшь </a:t>
            </a:r>
            <a:r>
              <a:rPr lang="ru-RU" dirty="0">
                <a:latin typeface="Monotype Corsiva" panose="03010101010201010101" pitchFamily="66" charset="0"/>
              </a:rPr>
              <a:t>все тонкости и самобытность жизни в </a:t>
            </a:r>
            <a:r>
              <a:rPr lang="en-US" dirty="0">
                <a:latin typeface="Monotype Corsiva" panose="03010101010201010101" pitchFamily="66" charset="0"/>
              </a:rPr>
              <a:t>X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веке посреди снегов, на постоянном морозе, и </a:t>
            </a:r>
            <a:r>
              <a:rPr lang="ru-RU" dirty="0" smtClean="0">
                <a:latin typeface="Monotype Corsiva" panose="03010101010201010101" pitchFamily="66" charset="0"/>
              </a:rPr>
              <a:t>узнаёшь </a:t>
            </a:r>
            <a:r>
              <a:rPr lang="ru-RU" dirty="0">
                <a:latin typeface="Monotype Corsiva" panose="03010101010201010101" pitchFamily="66" charset="0"/>
              </a:rPr>
              <a:t>у </a:t>
            </a:r>
            <a:r>
              <a:rPr lang="ru-RU" dirty="0" err="1">
                <a:latin typeface="Monotype Corsiva" panose="03010101010201010101" pitchFamily="66" charset="0"/>
              </a:rPr>
              <a:t>Апулука</a:t>
            </a:r>
            <a:r>
              <a:rPr lang="ru-RU" dirty="0">
                <a:latin typeface="Monotype Corsiva" panose="03010101010201010101" pitchFamily="66" charset="0"/>
              </a:rPr>
              <a:t>, как охотиться и строить снежный дом, а у </a:t>
            </a:r>
            <a:r>
              <a:rPr lang="ru-RU" dirty="0" err="1">
                <a:latin typeface="Monotype Corsiva" panose="03010101010201010101" pitchFamily="66" charset="0"/>
              </a:rPr>
              <a:t>Наруа</a:t>
            </a:r>
            <a:r>
              <a:rPr lang="ru-RU" dirty="0">
                <a:latin typeface="Monotype Corsiva" panose="03010101010201010101" pitchFamily="66" charset="0"/>
              </a:rPr>
              <a:t> – как шить одежду и готовить пищу.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Здесь </a:t>
            </a:r>
            <a:r>
              <a:rPr lang="ru-RU" dirty="0">
                <a:latin typeface="Monotype Corsiva" panose="03010101010201010101" pitchFamily="66" charset="0"/>
              </a:rPr>
              <a:t>есть </a:t>
            </a:r>
            <a:r>
              <a:rPr lang="ru-RU" dirty="0" smtClean="0">
                <a:latin typeface="Monotype Corsiva" panose="03010101010201010101" pitchFamily="66" charset="0"/>
              </a:rPr>
              <a:t>всё: </a:t>
            </a:r>
            <a:r>
              <a:rPr lang="ru-RU" dirty="0">
                <a:latin typeface="Monotype Corsiva" panose="03010101010201010101" pitchFamily="66" charset="0"/>
              </a:rPr>
              <a:t>и знакомство с географией, и непростая жизнь северных народностей, и дружба, и верность, и смелость.</a:t>
            </a:r>
          </a:p>
        </p:txBody>
      </p:sp>
      <p:pic>
        <p:nvPicPr>
          <p:cNvPr id="19" name="Рисунок 18" descr="http://disk.yandex.net/qr/?clean=1&amp;text=https://clck.ru/NndZ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9551" y="5057082"/>
            <a:ext cx="956305" cy="83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кругленный прямоугольник 22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" name="Рисунок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7833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2394614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4" descr="Облачный атла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05" y="888908"/>
            <a:ext cx="2562279" cy="397399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Эта книга наверняка многим известна по экранизации с Томом Хэнксом. Книга ничуть не менее яркая, также построена на переплетении шести историй. Эти истории связаны друг с другом  не физически, а ментально, в книге описывается не жизнь человека, а жизнь души.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При </a:t>
            </a:r>
            <a:r>
              <a:rPr lang="ru-RU" sz="2000" dirty="0">
                <a:latin typeface="Monotype Corsiva" panose="03010101010201010101" pitchFamily="66" charset="0"/>
              </a:rPr>
              <a:t>чем здесь экология, спросите вы?  Самая, пожалуй, важная мысль, высказанная автором: «Предвкушать конец света – самое древнее развлечение человечества». </a:t>
            </a:r>
          </a:p>
        </p:txBody>
      </p:sp>
      <p:pic>
        <p:nvPicPr>
          <p:cNvPr id="16" name="Рисунок 15" descr="http://disk.yandex.net/qr/?clean=1&amp;text=https://clck.ru/NnbW6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0200" y="5051547"/>
            <a:ext cx="818430" cy="81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disk.yandex.net/qr/?clean=1&amp;text=https://clck.ru/Nncu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0557" y="5051547"/>
            <a:ext cx="812289" cy="81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" name="Рисунок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36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7025"/>
            <a:ext cx="7352927" cy="68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48" y="213612"/>
            <a:ext cx="2880320" cy="9361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Выбери  раздел</a:t>
            </a:r>
            <a:endParaRPr lang="ru-RU" sz="3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5004048" y="1412776"/>
            <a:ext cx="3672408" cy="4762847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611560" y="1412776"/>
            <a:ext cx="3672408" cy="4762847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827583" y="1778321"/>
            <a:ext cx="324036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Отраслевая            </a:t>
            </a:r>
          </a:p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литература</a:t>
            </a:r>
            <a:endParaRPr lang="ru-RU" sz="3200" b="1" dirty="0">
              <a:ln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5230099" y="1773691"/>
            <a:ext cx="3220305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Художественная </a:t>
            </a:r>
          </a:p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литература</a:t>
            </a:r>
            <a:endParaRPr lang="ru-RU" sz="3200" b="1" dirty="0">
              <a:ln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3240">
            <a:off x="2502862" y="3207981"/>
            <a:ext cx="1513602" cy="214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2707">
            <a:off x="821120" y="3202417"/>
            <a:ext cx="1522949" cy="2184558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1015" y="3570084"/>
            <a:ext cx="1307365" cy="1761005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8774">
            <a:off x="812722" y="3991467"/>
            <a:ext cx="1209276" cy="1877758"/>
          </a:xfrm>
          <a:prstGeom prst="rect">
            <a:avLst/>
          </a:prstGeom>
        </p:spPr>
      </p:pic>
      <p:pic>
        <p:nvPicPr>
          <p:cNvPr id="11" name="Рисунок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3993">
            <a:off x="2854670" y="3990424"/>
            <a:ext cx="1209276" cy="1894047"/>
          </a:xfrm>
          <a:prstGeom prst="rect">
            <a:avLst/>
          </a:prstGeom>
        </p:spPr>
      </p:pic>
      <p:pic>
        <p:nvPicPr>
          <p:cNvPr id="14" name="Рисунок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1079">
            <a:off x="7198937" y="3172973"/>
            <a:ext cx="1207469" cy="1956962"/>
          </a:xfrm>
          <a:prstGeom prst="rect">
            <a:avLst/>
          </a:prstGeom>
        </p:spPr>
      </p:pic>
      <p:pic>
        <p:nvPicPr>
          <p:cNvPr id="18" name="Рисунок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8535">
            <a:off x="5239255" y="3149258"/>
            <a:ext cx="1231149" cy="1797298"/>
          </a:xfrm>
          <a:prstGeom prst="rect">
            <a:avLst/>
          </a:prstGeom>
        </p:spPr>
      </p:pic>
      <p:pic>
        <p:nvPicPr>
          <p:cNvPr id="16" name="Рисунок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4513" y="3573661"/>
            <a:ext cx="1237580" cy="1950735"/>
          </a:xfrm>
          <a:prstGeom prst="rect">
            <a:avLst/>
          </a:prstGeom>
        </p:spPr>
      </p:pic>
      <p:pic>
        <p:nvPicPr>
          <p:cNvPr id="17" name="Рисунок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3436">
            <a:off x="7271833" y="3988865"/>
            <a:ext cx="1225266" cy="1913134"/>
          </a:xfrm>
          <a:prstGeom prst="rect">
            <a:avLst/>
          </a:prstGeom>
        </p:spPr>
      </p:pic>
      <p:pic>
        <p:nvPicPr>
          <p:cNvPr id="19" name="Рисунок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68397">
            <a:off x="5238482" y="3981918"/>
            <a:ext cx="1228356" cy="1786493"/>
          </a:xfrm>
          <a:prstGeom prst="rect">
            <a:avLst/>
          </a:prstGeom>
          <a:effectLst/>
        </p:spPr>
      </p:pic>
      <p:sp>
        <p:nvSpPr>
          <p:cNvPr id="20" name="Скругленный прямоугольник 19">
            <a:hlinkClick r:id="rId16" action="ppaction://hlinksldjump"/>
          </p:cNvPr>
          <p:cNvSpPr/>
          <p:nvPr/>
        </p:nvSpPr>
        <p:spPr>
          <a:xfrm>
            <a:off x="7524327" y="80704"/>
            <a:ext cx="1491815" cy="504054"/>
          </a:xfrm>
          <a:prstGeom prst="roundRect">
            <a:avLst/>
          </a:prstGeom>
          <a:gradFill>
            <a:gsLst>
              <a:gs pos="0">
                <a:srgbClr val="A1EAFF"/>
              </a:gs>
              <a:gs pos="71000">
                <a:srgbClr val="B5EEFF"/>
              </a:gs>
              <a:gs pos="100000">
                <a:srgbClr val="D4F5FF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Завершить просмотр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293" y="28956"/>
            <a:ext cx="648068" cy="648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2394614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2" descr="Царь-рыб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05" y="836712"/>
            <a:ext cx="2535536" cy="40261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491880" y="836712"/>
            <a:ext cx="5215562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Книга В. Астафьева является русской классикой, золотым фондом российской литературы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Через </a:t>
            </a:r>
            <a:r>
              <a:rPr lang="ru-RU" sz="2000" dirty="0">
                <a:latin typeface="Monotype Corsiva" panose="03010101010201010101" pitchFamily="66" charset="0"/>
              </a:rPr>
              <a:t>всю книгу проходят сюжетные линии двух закадычных дружков Акима и Николая. Разные истории, разные судьбы. Сплошное противостояние: человека и медведя, браконьеров и инспектора, уголовников и охотников. Да и просто людей и обстоятельств. Ну а сцены рыбалки просто завораживают настолько, что после прочтения появится большое желание порыбачить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disk.yandex.net/qr/?clean=1&amp;text=https://clck.ru/NnZsT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266" y="4976118"/>
            <a:ext cx="884297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disk.yandex.net/qr/?clean=1&amp;text=https://clck.ru/NnZy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549" y="4976117"/>
            <a:ext cx="956305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662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322289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005" y="908719"/>
            <a:ext cx="2535536" cy="395418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635896" y="404664"/>
            <a:ext cx="5071546" cy="505002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 </a:t>
            </a:r>
            <a:r>
              <a:rPr lang="ru-RU" dirty="0">
                <a:latin typeface="Monotype Corsiva" panose="03010101010201010101" pitchFamily="66" charset="0"/>
              </a:rPr>
              <a:t>Начинается книга с небольшого повествования от лица девочки-подростка об антиутопическом мире, в котором она </a:t>
            </a:r>
            <a:r>
              <a:rPr lang="ru-RU" dirty="0" smtClean="0">
                <a:latin typeface="Monotype Corsiva" panose="03010101010201010101" pitchFamily="66" charset="0"/>
              </a:rPr>
              <a:t>живёт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 Мир</a:t>
            </a:r>
            <a:r>
              <a:rPr lang="ru-RU" dirty="0">
                <a:latin typeface="Monotype Corsiva" panose="03010101010201010101" pitchFamily="66" charset="0"/>
              </a:rPr>
              <a:t>, где человек окончательно испортил отношения с природой и невольно сам себе день за </a:t>
            </a:r>
            <a:r>
              <a:rPr lang="ru-RU" dirty="0" smtClean="0">
                <a:latin typeface="Monotype Corsiva" panose="03010101010201010101" pitchFamily="66" charset="0"/>
              </a:rPr>
              <a:t>днём </a:t>
            </a:r>
            <a:r>
              <a:rPr lang="ru-RU" dirty="0">
                <a:latin typeface="Monotype Corsiva" panose="03010101010201010101" pitchFamily="66" charset="0"/>
              </a:rPr>
              <a:t>роет могилу. Мир, где на солнце на дорогах </a:t>
            </a:r>
            <a:r>
              <a:rPr lang="ru-RU" dirty="0" smtClean="0">
                <a:latin typeface="Monotype Corsiva" panose="03010101010201010101" pitchFamily="66" charset="0"/>
              </a:rPr>
              <a:t>плавится </a:t>
            </a:r>
            <a:r>
              <a:rPr lang="ru-RU" dirty="0">
                <a:latin typeface="Monotype Corsiva" panose="03010101010201010101" pitchFamily="66" charset="0"/>
              </a:rPr>
              <a:t>асфальт, а дожди способны затопить целый город, но никому до этого нет дела. Мир, где из птиц в живых остались лишь лебеди, а все цветы – искусственные. Природа долго страдала от рук человека и решила отомстить.</a:t>
            </a:r>
          </a:p>
          <a:p>
            <a:pPr indent="360363" algn="just"/>
            <a:r>
              <a:rPr lang="ru-RU" dirty="0" smtClean="0">
                <a:latin typeface="Monotype Corsiva" panose="03010101010201010101" pitchFamily="66" charset="0"/>
              </a:rPr>
              <a:t>Автор </a:t>
            </a:r>
            <a:r>
              <a:rPr lang="ru-RU" dirty="0">
                <a:latin typeface="Monotype Corsiva" panose="03010101010201010101" pitchFamily="66" charset="0"/>
              </a:rPr>
              <a:t>книги объединил в своем произведении призыв о сохранении окружающей среды, красивый язык и манеру повествования, историю о выживании в тяжелых условиях и элементы мистики.</a:t>
            </a:r>
          </a:p>
        </p:txBody>
      </p:sp>
      <p:pic>
        <p:nvPicPr>
          <p:cNvPr id="15" name="Рисунок 14" descr="http://disk.yandex.net/qr/?clean=1&amp;text=https://clck.ru/Nnees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2228" y="5012538"/>
            <a:ext cx="884297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945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331640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7" descr="10317428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05" y="908718"/>
            <a:ext cx="2535536" cy="39541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635896" y="836712"/>
            <a:ext cx="5032666" cy="439248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Это Литература с большой буквы.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      Вовсе </a:t>
            </a:r>
            <a:r>
              <a:rPr lang="ru-RU" sz="2000" dirty="0">
                <a:latin typeface="Monotype Corsiva" panose="03010101010201010101" pitchFamily="66" charset="0"/>
              </a:rPr>
              <a:t>не сама природа и </a:t>
            </a:r>
            <a:r>
              <a:rPr lang="ru-RU" sz="2000" dirty="0" smtClean="0">
                <a:latin typeface="Monotype Corsiva" panose="03010101010201010101" pitchFamily="66" charset="0"/>
              </a:rPr>
              <a:t>её </a:t>
            </a:r>
            <a:r>
              <a:rPr lang="ru-RU" sz="2000" dirty="0">
                <a:latin typeface="Monotype Corsiva" panose="03010101010201010101" pitchFamily="66" charset="0"/>
              </a:rPr>
              <a:t>совершенство стали темой этой книги, а те «деловые люди», которые уничтожают природу ради своей выгоды. Именно против них направила Елинек </a:t>
            </a:r>
            <a:r>
              <a:rPr lang="ru-RU" sz="2000" dirty="0" smtClean="0">
                <a:latin typeface="Monotype Corsiva" panose="03010101010201010101" pitchFamily="66" charset="0"/>
              </a:rPr>
              <a:t>всё </a:t>
            </a:r>
            <a:r>
              <a:rPr lang="ru-RU" sz="2000" dirty="0">
                <a:latin typeface="Monotype Corsiva" panose="03010101010201010101" pitchFamily="66" charset="0"/>
              </a:rPr>
              <a:t>богатство своего языка, полного язвительной, можно сказать, ядовитой силы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sz="2000" dirty="0" smtClean="0">
                <a:latin typeface="Monotype Corsiva" panose="03010101010201010101" pitchFamily="66" charset="0"/>
              </a:rPr>
              <a:t>      Это </a:t>
            </a:r>
            <a:r>
              <a:rPr lang="ru-RU" sz="2000" dirty="0">
                <a:latin typeface="Monotype Corsiva" panose="03010101010201010101" pitchFamily="66" charset="0"/>
              </a:rPr>
              <a:t>произведение отнюдь не милое художественное рукоделие, ничего не прибавляющее и не убавляющее. В </a:t>
            </a:r>
            <a:r>
              <a:rPr lang="ru-RU" sz="2000" dirty="0" smtClean="0">
                <a:latin typeface="Monotype Corsiva" panose="03010101010201010101" pitchFamily="66" charset="0"/>
              </a:rPr>
              <a:t>нём </a:t>
            </a:r>
            <a:r>
              <a:rPr lang="ru-RU" sz="2000" dirty="0">
                <a:latin typeface="Monotype Corsiva" panose="03010101010201010101" pitchFamily="66" charset="0"/>
              </a:rPr>
              <a:t>одно переходит в другое и </a:t>
            </a:r>
            <a:r>
              <a:rPr lang="ru-RU" sz="2000" dirty="0" smtClean="0">
                <a:latin typeface="Monotype Corsiva" panose="03010101010201010101" pitchFamily="66" charset="0"/>
              </a:rPr>
              <a:t>всё </a:t>
            </a:r>
            <a:r>
              <a:rPr lang="ru-RU" sz="2000" dirty="0">
                <a:latin typeface="Monotype Corsiva" panose="03010101010201010101" pitchFamily="66" charset="0"/>
              </a:rPr>
              <a:t>связано со всем. Это механизм человеческой жизни.</a:t>
            </a:r>
          </a:p>
        </p:txBody>
      </p:sp>
      <p:pic>
        <p:nvPicPr>
          <p:cNvPr id="16" name="Рисунок 15" descr="http://disk.yandex.net/qr/?clean=1&amp;text=https://clck.ru/NneLb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5575" y="4932205"/>
            <a:ext cx="956305" cy="95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661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403648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C:\Users\admin\AppData\Local\Microsoft\Windows\INetCache\Content.Word\Жизнь в тайге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005" y="908717"/>
            <a:ext cx="2535536" cy="402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347864" y="836712"/>
            <a:ext cx="5320698" cy="482453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700" dirty="0" smtClean="0">
                <a:latin typeface="Monotype Corsiva" panose="03010101010201010101" pitchFamily="66" charset="0"/>
              </a:rPr>
              <a:t>       </a:t>
            </a:r>
            <a:r>
              <a:rPr lang="ru-RU" dirty="0">
                <a:latin typeface="Monotype Corsiva" panose="03010101010201010101" pitchFamily="66" charset="0"/>
              </a:rPr>
              <a:t>Я предлагаю вам прочитать эту книгу с </a:t>
            </a:r>
            <a:r>
              <a:rPr lang="ru-RU" spc="-10" dirty="0">
                <a:latin typeface="Monotype Corsiva" panose="03010101010201010101" pitchFamily="66" charset="0"/>
              </a:rPr>
              <a:t>удивительными иллюстрациями художника Геннадия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Спирина. Книга </a:t>
            </a:r>
            <a:r>
              <a:rPr lang="ru-RU" dirty="0">
                <a:latin typeface="Monotype Corsiva" panose="03010101010201010101" pitchFamily="66" charset="0"/>
              </a:rPr>
              <a:t>является шедевром книжной иллюстрации. Изображения волков и рыси настолько реалистичны, что немного пугают.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Однако, </a:t>
            </a:r>
            <a:r>
              <a:rPr lang="ru-RU" dirty="0">
                <a:latin typeface="Monotype Corsiva" panose="03010101010201010101" pitchFamily="66" charset="0"/>
              </a:rPr>
              <a:t>успеху эта книга обязана и автору,  который сумел передать атмосферу сурового таёжного леса – места, где человек лишний, где всё живёт своей жизнью и без человека. </a:t>
            </a: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 Книга </a:t>
            </a:r>
            <a:r>
              <a:rPr lang="ru-RU" dirty="0">
                <a:latin typeface="Monotype Corsiva" panose="03010101010201010101" pitchFamily="66" charset="0"/>
              </a:rPr>
              <a:t>создана для того, чтобы обратить внимание людей на экологические проблемы одной из крупнейших экосистем планеты </a:t>
            </a:r>
            <a:r>
              <a:rPr lang="ru-RU" dirty="0" smtClean="0">
                <a:latin typeface="Monotype Corsiva" panose="03010101010201010101" pitchFamily="66" charset="0"/>
              </a:rPr>
              <a:t>– варварскую разработку </a:t>
            </a:r>
            <a:r>
              <a:rPr lang="ru-RU" dirty="0">
                <a:latin typeface="Monotype Corsiva" panose="03010101010201010101" pitchFamily="66" charset="0"/>
              </a:rPr>
              <a:t>полезных ископаемых, </a:t>
            </a:r>
            <a:r>
              <a:rPr lang="ru-RU" dirty="0" smtClean="0">
                <a:latin typeface="Monotype Corsiva" panose="03010101010201010101" pitchFamily="66" charset="0"/>
              </a:rPr>
              <a:t>бесконтрольную вырубку </a:t>
            </a:r>
            <a:r>
              <a:rPr lang="ru-RU" dirty="0">
                <a:latin typeface="Monotype Corsiva" panose="03010101010201010101" pitchFamily="66" charset="0"/>
              </a:rPr>
              <a:t>лесов, </a:t>
            </a:r>
            <a:r>
              <a:rPr lang="ru-RU" dirty="0" smtClean="0">
                <a:latin typeface="Monotype Corsiva" panose="03010101010201010101" pitchFamily="66" charset="0"/>
              </a:rPr>
              <a:t>захоронение </a:t>
            </a:r>
            <a:r>
              <a:rPr lang="ru-RU" dirty="0">
                <a:latin typeface="Monotype Corsiva" panose="03010101010201010101" pitchFamily="66" charset="0"/>
              </a:rPr>
              <a:t>ядовитых и ядерных отходов, уничтожение флоры и фауны, вымирание и </a:t>
            </a:r>
            <a:r>
              <a:rPr lang="ru-RU" dirty="0" smtClean="0">
                <a:latin typeface="Monotype Corsiva" panose="03010101010201010101" pitchFamily="66" charset="0"/>
              </a:rPr>
              <a:t>деградацию </a:t>
            </a:r>
            <a:r>
              <a:rPr lang="ru-RU" dirty="0">
                <a:latin typeface="Monotype Corsiva" panose="03010101010201010101" pitchFamily="66" charset="0"/>
              </a:rPr>
              <a:t>коренных народностей.</a:t>
            </a:r>
          </a:p>
        </p:txBody>
      </p:sp>
      <p:pic>
        <p:nvPicPr>
          <p:cNvPr id="16" name="Рисунок 15" descr="http://disk.yandex.net/qr/?clean=1&amp;text=https://clck.ru/NnbGU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7583" y="5012538"/>
            <a:ext cx="956305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577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295636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C:\Users\admin\AppData\Local\Microsoft\Windows\INetCache\Content.Word\129-334-3498-27-VA2689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793" y="908716"/>
            <a:ext cx="2539747" cy="402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347864" y="836712"/>
            <a:ext cx="5320698" cy="439248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  </a:t>
            </a:r>
            <a:r>
              <a:rPr lang="ru-RU" sz="1900" dirty="0">
                <a:latin typeface="Monotype Corsiva" panose="03010101010201010101" pitchFamily="66" charset="0"/>
              </a:rPr>
              <a:t>Знаменитый роман Л. Леонова – это диалог с читателем о судьбах русского леса, об идеологических сражениях в лесоведении. </a:t>
            </a:r>
            <a:endParaRPr lang="ru-RU" sz="19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 </a:t>
            </a:r>
            <a:r>
              <a:rPr lang="ru-RU" sz="1900" dirty="0" smtClean="0">
                <a:latin typeface="Monotype Corsiva" panose="03010101010201010101" pitchFamily="66" charset="0"/>
              </a:rPr>
              <a:t>      Происходит </a:t>
            </a:r>
            <a:r>
              <a:rPr lang="ru-RU" sz="1900" dirty="0">
                <a:latin typeface="Monotype Corsiva" panose="03010101010201010101" pitchFamily="66" charset="0"/>
              </a:rPr>
              <a:t>на фоне несложного сюжета: накануне войны юная Поля Вихрова разыскивает своего отца, известного </a:t>
            </a:r>
            <a:r>
              <a:rPr lang="ru-RU" sz="1900" dirty="0" smtClean="0">
                <a:latin typeface="Monotype Corsiva" panose="03010101010201010101" pitchFamily="66" charset="0"/>
              </a:rPr>
              <a:t>учёного-лесовода</a:t>
            </a:r>
            <a:r>
              <a:rPr lang="ru-RU" sz="1900" dirty="0">
                <a:latin typeface="Monotype Corsiva" panose="03010101010201010101" pitchFamily="66" charset="0"/>
              </a:rPr>
              <a:t>, который из-за несправедливой критики был вынужден вести почти отшельнический образ жизни. </a:t>
            </a:r>
            <a:endParaRPr lang="ru-RU" sz="19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1900" dirty="0">
                <a:latin typeface="Monotype Corsiva" panose="03010101010201010101" pitchFamily="66" charset="0"/>
              </a:rPr>
              <a:t> </a:t>
            </a:r>
            <a:r>
              <a:rPr lang="ru-RU" sz="1900" dirty="0" smtClean="0">
                <a:latin typeface="Monotype Corsiva" panose="03010101010201010101" pitchFamily="66" charset="0"/>
              </a:rPr>
              <a:t>     Этот </a:t>
            </a:r>
            <a:r>
              <a:rPr lang="ru-RU" sz="1900" dirty="0">
                <a:latin typeface="Monotype Corsiva" panose="03010101010201010101" pitchFamily="66" charset="0"/>
              </a:rPr>
              <a:t>роман словно густой непроходимый лес, </a:t>
            </a:r>
            <a:r>
              <a:rPr lang="ru-RU" sz="1900" dirty="0" smtClean="0">
                <a:latin typeface="Monotype Corsiva" panose="03010101010201010101" pitchFamily="66" charset="0"/>
              </a:rPr>
              <a:t>каждое </a:t>
            </a:r>
            <a:r>
              <a:rPr lang="ru-RU" sz="1900" dirty="0">
                <a:latin typeface="Monotype Corsiva" panose="03010101010201010101" pitchFamily="66" charset="0"/>
              </a:rPr>
              <a:t>деревце – </a:t>
            </a:r>
            <a:r>
              <a:rPr lang="ru-RU" sz="1900" dirty="0" smtClean="0">
                <a:latin typeface="Monotype Corsiva" panose="03010101010201010101" pitchFamily="66" charset="0"/>
              </a:rPr>
              <a:t>человек, который  </a:t>
            </a:r>
            <a:r>
              <a:rPr lang="ru-RU" sz="1900" dirty="0">
                <a:latin typeface="Monotype Corsiva" panose="03010101010201010101" pitchFamily="66" charset="0"/>
              </a:rPr>
              <a:t>проходит свой жизненный путь, проходит тяжелой дорогой становления собственных взглядов. </a:t>
            </a:r>
          </a:p>
          <a:p>
            <a:pPr algn="just"/>
            <a:r>
              <a:rPr lang="ru-RU" sz="1900" dirty="0" smtClean="0">
                <a:latin typeface="Monotype Corsiva" panose="03010101010201010101" pitchFamily="66" charset="0"/>
              </a:rPr>
              <a:t>      Важно </a:t>
            </a:r>
            <a:r>
              <a:rPr lang="ru-RU" sz="1900" dirty="0">
                <a:latin typeface="Monotype Corsiva" panose="03010101010201010101" pitchFamily="66" charset="0"/>
              </a:rPr>
              <a:t>сказать, что эта книга является образцом прекрасной русской речи.</a:t>
            </a:r>
          </a:p>
        </p:txBody>
      </p:sp>
      <p:pic>
        <p:nvPicPr>
          <p:cNvPr id="15" name="Рисунок 14" descr="http://disk.yandex.net/qr/?clean=1&amp;text=https://clck.ru/Nnes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3567" y="4857636"/>
            <a:ext cx="1028313" cy="102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36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304871" y="5957810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C:\Users\admin\AppData\Local\Microsoft\Windows\INetCache\Content.Word\i_0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792" y="908715"/>
            <a:ext cx="2539747" cy="402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347864" y="836712"/>
            <a:ext cx="5320698" cy="424847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700" dirty="0" smtClean="0">
                <a:latin typeface="Monotype Corsiva" panose="03010101010201010101" pitchFamily="66" charset="0"/>
              </a:rPr>
              <a:t>      </a:t>
            </a:r>
            <a:r>
              <a:rPr lang="ru-RU" dirty="0" smtClean="0">
                <a:latin typeface="Monotype Corsiva" panose="03010101010201010101" pitchFamily="66" charset="0"/>
              </a:rPr>
              <a:t>Первый </a:t>
            </a:r>
            <a:r>
              <a:rPr lang="ru-RU" dirty="0">
                <a:latin typeface="Monotype Corsiva" panose="03010101010201010101" pitchFamily="66" charset="0"/>
              </a:rPr>
              <a:t>роман </a:t>
            </a:r>
            <a:r>
              <a:rPr lang="ru-RU" dirty="0" smtClean="0">
                <a:latin typeface="Monotype Corsiva" panose="03010101010201010101" pitchFamily="66" charset="0"/>
              </a:rPr>
              <a:t>Сергея </a:t>
            </a:r>
            <a:r>
              <a:rPr lang="ru-RU" dirty="0">
                <a:latin typeface="Monotype Corsiva" panose="03010101010201010101" pitchFamily="66" charset="0"/>
              </a:rPr>
              <a:t>Залыгина, написанный в </a:t>
            </a:r>
            <a:r>
              <a:rPr lang="ru-RU" dirty="0" smtClean="0">
                <a:latin typeface="Monotype Corsiva" panose="03010101010201010101" pitchFamily="66" charset="0"/>
              </a:rPr>
              <a:t>далёком 1962 </a:t>
            </a:r>
            <a:r>
              <a:rPr lang="ru-RU" dirty="0">
                <a:latin typeface="Monotype Corsiva" panose="03010101010201010101" pitchFamily="66" charset="0"/>
              </a:rPr>
              <a:t>году.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indent="273050" algn="just"/>
            <a:r>
              <a:rPr lang="ru-RU" dirty="0" smtClean="0">
                <a:latin typeface="Monotype Corsiva" panose="03010101010201010101" pitchFamily="66" charset="0"/>
              </a:rPr>
              <a:t>Два </a:t>
            </a:r>
            <a:r>
              <a:rPr lang="ru-RU" dirty="0">
                <a:latin typeface="Monotype Corsiva" panose="03010101010201010101" pitchFamily="66" charset="0"/>
              </a:rPr>
              <a:t>поколения </a:t>
            </a:r>
            <a:r>
              <a:rPr lang="ru-RU" dirty="0" smtClean="0">
                <a:latin typeface="Monotype Corsiva" panose="03010101010201010101" pitchFamily="66" charset="0"/>
              </a:rPr>
              <a:t>учёных </a:t>
            </a:r>
            <a:r>
              <a:rPr lang="ru-RU" dirty="0">
                <a:latin typeface="Monotype Corsiva" panose="03010101010201010101" pitchFamily="66" charset="0"/>
              </a:rPr>
              <a:t>составляют «Карту растительных ресурсов» Алтая летом 1960 года. И хотя действие романа ограничивается несколькими месяцами, перед нами возникают непростые судьбы и биографии героев на протяжении почти всей их жизни.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</a:t>
            </a:r>
            <a:r>
              <a:rPr lang="ru-RU" spc="-20" dirty="0" smtClean="0">
                <a:latin typeface="Monotype Corsiva" panose="03010101010201010101" pitchFamily="66" charset="0"/>
              </a:rPr>
              <a:t>Человек </a:t>
            </a:r>
            <a:r>
              <a:rPr lang="ru-RU" spc="-20" dirty="0">
                <a:latin typeface="Monotype Corsiva" panose="03010101010201010101" pitchFamily="66" charset="0"/>
              </a:rPr>
              <a:t>и природа, человек – покоритель природы –</a:t>
            </a:r>
            <a:r>
              <a:rPr lang="ru-RU" dirty="0">
                <a:latin typeface="Monotype Corsiva" panose="03010101010201010101" pitchFamily="66" charset="0"/>
              </a:rPr>
              <a:t> вот основная идея романа, насыщенного острыми конфликтами, научными и философскими </a:t>
            </a:r>
            <a:r>
              <a:rPr lang="ru-RU" dirty="0" smtClean="0">
                <a:latin typeface="Monotype Corsiva" panose="03010101010201010101" pitchFamily="66" charset="0"/>
              </a:rPr>
              <a:t>спорами. В </a:t>
            </a:r>
            <a:r>
              <a:rPr lang="ru-RU" dirty="0">
                <a:latin typeface="Monotype Corsiva" panose="03010101010201010101" pitchFamily="66" charset="0"/>
              </a:rPr>
              <a:t>нём наступление  драматического происшествия в экспедиции изменило психологию каждого героя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disk.yandex.net/qr/?clean=1&amp;text=https://clck.ru/NneWV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4810" y="5002857"/>
            <a:ext cx="884297" cy="8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554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2394614" y="5935087"/>
            <a:ext cx="1584176" cy="432048"/>
          </a:xfrm>
          <a:prstGeom prst="roundRect">
            <a:avLst/>
          </a:prstGeom>
          <a:gradFill>
            <a:gsLst>
              <a:gs pos="0">
                <a:srgbClr val="CAB7E8"/>
              </a:gs>
              <a:gs pos="72000">
                <a:srgbClr val="E2D7F3"/>
              </a:gs>
              <a:gs pos="100000">
                <a:srgbClr val="EEE7F8"/>
              </a:gs>
            </a:gsLst>
            <a:lin ang="162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C:\Users\admin\AppData\Local\Microsoft\Windows\INetCache\Content.Word\large_3adf05978419a4d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792" y="836711"/>
            <a:ext cx="2539747" cy="416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563888" y="836712"/>
            <a:ext cx="5104674" cy="44644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</a:t>
            </a:r>
            <a:r>
              <a:rPr lang="ru-RU" dirty="0">
                <a:latin typeface="Monotype Corsiva" panose="03010101010201010101" pitchFamily="66" charset="0"/>
              </a:rPr>
              <a:t>Про общество потребления, в котором мы с вами </a:t>
            </a:r>
            <a:r>
              <a:rPr lang="ru-RU" dirty="0" smtClean="0">
                <a:latin typeface="Monotype Corsiva" panose="03010101010201010101" pitchFamily="66" charset="0"/>
              </a:rPr>
              <a:t>живём</a:t>
            </a:r>
            <a:r>
              <a:rPr lang="ru-RU" dirty="0">
                <a:latin typeface="Monotype Corsiva" panose="03010101010201010101" pitchFamily="66" charset="0"/>
              </a:rPr>
              <a:t>, не писал лишь ленивый. Но одно – его порицать, а другое – не просто предложить альтернативу, но опробовать </a:t>
            </a:r>
            <a:r>
              <a:rPr lang="ru-RU" dirty="0" smtClean="0">
                <a:latin typeface="Monotype Corsiva" panose="03010101010201010101" pitchFamily="66" charset="0"/>
              </a:rPr>
              <a:t>её </a:t>
            </a:r>
            <a:r>
              <a:rPr lang="ru-RU" dirty="0">
                <a:latin typeface="Monotype Corsiva" panose="03010101010201010101" pitchFamily="66" charset="0"/>
              </a:rPr>
              <a:t>на собственном опыте.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latin typeface="Monotype Corsiva" panose="03010101010201010101" pitchFamily="66" charset="0"/>
              </a:rPr>
              <a:t>    Автор </a:t>
            </a:r>
            <a:r>
              <a:rPr lang="ru-RU" dirty="0">
                <a:latin typeface="Monotype Corsiva" panose="03010101010201010101" pitchFamily="66" charset="0"/>
              </a:rPr>
              <a:t>книги – писатель, философ, натуралист Генри Торо – повествует о </a:t>
            </a:r>
            <a:r>
              <a:rPr lang="ru-RU" dirty="0" smtClean="0">
                <a:latin typeface="Monotype Corsiva" panose="03010101010201010101" pitchFamily="66" charset="0"/>
              </a:rPr>
              <a:t>своём </a:t>
            </a:r>
            <a:r>
              <a:rPr lang="ru-RU" dirty="0">
                <a:latin typeface="Monotype Corsiva" panose="03010101010201010101" pitchFamily="66" charset="0"/>
              </a:rPr>
              <a:t>опыте уединения и </a:t>
            </a:r>
            <a:r>
              <a:rPr lang="ru-RU" dirty="0" smtClean="0">
                <a:latin typeface="Monotype Corsiva" panose="03010101010201010101" pitchFamily="66" charset="0"/>
              </a:rPr>
              <a:t>отшельничества с </a:t>
            </a:r>
            <a:r>
              <a:rPr lang="ru-RU" dirty="0">
                <a:latin typeface="Monotype Corsiva" panose="03010101010201010101" pitchFamily="66" charset="0"/>
              </a:rPr>
              <a:t>целью познания своих потребностей</a:t>
            </a:r>
            <a:r>
              <a:rPr lang="ru-RU" dirty="0" smtClean="0">
                <a:latin typeface="Monotype Corsiva" panose="03010101010201010101" pitchFamily="66" charset="0"/>
              </a:rPr>
              <a:t>. </a:t>
            </a:r>
            <a:endParaRPr lang="ru-RU" dirty="0">
              <a:latin typeface="Monotype Corsiva" panose="03010101010201010101" pitchFamily="66" charset="0"/>
            </a:endParaRPr>
          </a:p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     Главной </a:t>
            </a:r>
            <a:r>
              <a:rPr lang="ru-RU" dirty="0">
                <a:latin typeface="Monotype Corsiva" panose="03010101010201010101" pitchFamily="66" charset="0"/>
              </a:rPr>
              <a:t>ценностью книги являются философские размышления автора о пользе отсутствия материальных благ в жизни человека. Вывод – для жизни нам нужна малая часть всего того материального, на приобретение которого мы тратим годы своей жизни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disk.yandex.net/qr/?clean=1&amp;text=https://clck.ru/NnVE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742" y="5032739"/>
            <a:ext cx="8833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disk.yandex.net/qr/?clean=1&amp;text=https://clck.ru/NnVSi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30654" y="5032739"/>
            <a:ext cx="912096" cy="86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02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2000">
              <a:srgbClr val="E2D7F3"/>
            </a:gs>
            <a:gs pos="100000">
              <a:srgbClr val="EEE7F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9672" y="1736812"/>
            <a:ext cx="6048672" cy="1080120"/>
          </a:xfrm>
          <a:prstGeom prst="roundRect">
            <a:avLst/>
          </a:prstGeom>
          <a:gradFill>
            <a:gsLst>
              <a:gs pos="0">
                <a:srgbClr val="A1EAFF"/>
              </a:gs>
              <a:gs pos="71000">
                <a:srgbClr val="B5EEFF"/>
              </a:gs>
              <a:gs pos="100000">
                <a:srgbClr val="D4F5FF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за внимание!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Ждём Вас </a:t>
            </a:r>
            <a:r>
              <a:rPr lang="ru-RU" sz="200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 Государственной библиотеке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Югры.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2022" y="4041067"/>
            <a:ext cx="3316322" cy="480622"/>
          </a:xfrm>
          <a:prstGeom prst="roundRect">
            <a:avLst/>
          </a:prstGeom>
          <a:gradFill>
            <a:gsLst>
              <a:gs pos="0">
                <a:srgbClr val="A1EAFF"/>
              </a:gs>
              <a:gs pos="71000">
                <a:srgbClr val="B5EEFF"/>
              </a:gs>
              <a:gs pos="100000">
                <a:srgbClr val="D4F5FF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Для выхода нажми кнопку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Esc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25987" y="2930379"/>
            <a:ext cx="5276189" cy="99724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Береги нашу природу, ведь она у нас ОДНА!</a:t>
            </a:r>
            <a:endParaRPr lang="ru-RU" sz="2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88640"/>
            <a:ext cx="8625125" cy="6480720"/>
          </a:xfrm>
          <a:prstGeom prst="roundRect">
            <a:avLst/>
          </a:prstGeom>
          <a:gradFill>
            <a:gsLst>
              <a:gs pos="10000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  <a:alpha val="76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260648"/>
            <a:ext cx="3672408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Художественная </a:t>
            </a:r>
          </a:p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литература</a:t>
            </a:r>
            <a:endParaRPr lang="ru-RU" sz="3200" b="1" dirty="0">
              <a:ln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347778"/>
            <a:ext cx="2975106" cy="938865"/>
          </a:xfrm>
          <a:prstGeom prst="rect">
            <a:avLst/>
          </a:prstGeom>
        </p:spPr>
      </p:pic>
      <p:pic>
        <p:nvPicPr>
          <p:cNvPr id="15" name="Рисунок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563" y="2297279"/>
            <a:ext cx="1303871" cy="198159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 descr="C:\Users\admin\AppData\Local\Microsoft\Windows\INetCache\Content.Word\i_031.jpg">
            <a:hlinkClick r:id="rId6" action="ppaction://hlinksldjump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8783" y="1428144"/>
            <a:ext cx="1304988" cy="20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23" name="Рисунок 22" descr="C:\Users\admin\AppData\Local\Microsoft\Windows\INetCache\Content.Word\1012314951.jpg">
            <a:hlinkClick r:id="rId8" action="ppaction://hlinksldjump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352" y="1428144"/>
            <a:ext cx="1304988" cy="199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2055" name="Picture 7" descr="103174286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025" y="4467512"/>
            <a:ext cx="1288113" cy="20008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C:\Users\admin\AppData\Local\Microsoft\Windows\INetCache\Content.Word\129-334-3498-27-VA268970.jpg">
            <a:hlinkClick r:id="rId12" action="ppaction://hlinksldjump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4047" y="4467512"/>
            <a:ext cx="1304988" cy="20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9" name="Рисунок 8" descr="C:\Users\admin\AppData\Local\Microsoft\Windows\INetCache\Content.Word\large_3adf05978419a4db.jpg">
            <a:hlinkClick r:id="rId14" action="ppaction://hlinksldjump"/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06277" y="3783886"/>
            <a:ext cx="1282835" cy="199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3" name="Рисунок 12" descr="C:\Users\admin\AppData\Local\Microsoft\Windows\INetCache\Content.Word\Жизнь в тайге.jpg">
            <a:hlinkClick r:id="rId16" action="ppaction://hlinksldjump"/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28335" y="2280436"/>
            <a:ext cx="1290409" cy="20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2052" name="Picture 4" descr="Облачный атлас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987" y="2296555"/>
            <a:ext cx="1291675" cy="200159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3" y="3783886"/>
            <a:ext cx="1304988" cy="199595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4" name="Рисунок 1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6618" y="4483822"/>
            <a:ext cx="1300401" cy="201868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050" name="Picture 2" descr="Царь-рыба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206" y="4481494"/>
            <a:ext cx="1324257" cy="200451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2602" y="2283722"/>
            <a:ext cx="1308432" cy="208425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4" name="Рисунок 2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1339"/>
            <a:ext cx="561114" cy="561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347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35796" y="332656"/>
            <a:ext cx="367240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Отраслевая            </a:t>
            </a:r>
          </a:p>
          <a:p>
            <a:pPr algn="ctr"/>
            <a:r>
              <a:rPr lang="ru-RU" sz="3200" b="1" dirty="0" smtClean="0">
                <a:ln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литература</a:t>
            </a:r>
            <a:endParaRPr lang="ru-RU" sz="3200" b="1" dirty="0">
              <a:ln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149" y="4530120"/>
            <a:ext cx="1271097" cy="19835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20" name="Рисунок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51" y="1420369"/>
            <a:ext cx="1290030" cy="20205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21" name="Рисунок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2323" y="3712878"/>
            <a:ext cx="1279501" cy="203386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8" name="Рисунок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713" y="1430673"/>
            <a:ext cx="1287950" cy="199992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7" name="Рисунок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22" y="3712878"/>
            <a:ext cx="1275384" cy="201232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5" name="Рисунок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2129" y="4530120"/>
            <a:ext cx="1312075" cy="201232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sp>
        <p:nvSpPr>
          <p:cNvPr id="24" name="Скругленный прямоугольник 23"/>
          <p:cNvSpPr/>
          <p:nvPr/>
        </p:nvSpPr>
        <p:spPr>
          <a:xfrm>
            <a:off x="3131840" y="1471262"/>
            <a:ext cx="2880320" cy="639875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Выбери  книгу</a:t>
            </a:r>
            <a:endParaRPr lang="ru-RU" sz="3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4" name="Рисунок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2848" y="2335526"/>
            <a:ext cx="1284398" cy="20077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0" name="Рисунок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326" y="2321734"/>
            <a:ext cx="1290108" cy="203641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19" name="Рисунок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850" y="2335526"/>
            <a:ext cx="1293408" cy="20088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556" y="4539561"/>
            <a:ext cx="1297770" cy="202727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ic83903_1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333" y="4530120"/>
            <a:ext cx="1281739" cy="201232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8470" y="2321734"/>
            <a:ext cx="1279395" cy="201232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3" name="Рисунок 22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1339"/>
            <a:ext cx="561114" cy="561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601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1758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33606" cy="4336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54" y="867030"/>
            <a:ext cx="2551266" cy="399596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4" name="Скругленный прямоугольник 13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2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 smtClean="0">
                <a:latin typeface="Monotype Corsiva" panose="03010101010201010101" pitchFamily="66" charset="0"/>
              </a:rPr>
              <a:t>Повесть Джеральда Даррела описывает его экспедицию на корабле «Звезда Англии» в 1958 году в Патагонию. 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От этой фразы уже захватывает дух. Вы не знаете, что такое Патагония? 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Тем более вам необходимо прочитать эту остроумную приключенческую историю, героями которой, наравне с людьми, стали пингвины, летучие мыши и многие другие представители фауны.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19" name="Скругленный прямоугольник 18">
            <a:hlinkClick r:id="rId7"/>
          </p:cNvPr>
          <p:cNvSpPr/>
          <p:nvPr/>
        </p:nvSpPr>
        <p:spPr>
          <a:xfrm>
            <a:off x="1279071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" name="Рисунок 21" descr="http://disk.yandex.net/qr/?clean=1&amp;text=https://clck.ru/NnZD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4122" y="4914142"/>
            <a:ext cx="990198" cy="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кругленный прямоугольник 22">
            <a:hlinkClick r:id="rId9"/>
          </p:cNvPr>
          <p:cNvSpPr/>
          <p:nvPr/>
        </p:nvSpPr>
        <p:spPr>
          <a:xfrm>
            <a:off x="3018062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" name="Рисунок 23" descr="http://disk.yandex.net/qr/?clean=1&amp;text=https://clck.ru/NnZPP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4355" y="4913784"/>
            <a:ext cx="951590" cy="94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>
            <a:hlinkClick r:id="rId11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83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54" y="888909"/>
            <a:ext cx="2551266" cy="40254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419872" y="836711"/>
            <a:ext cx="5287570" cy="4484225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По моему </a:t>
            </a:r>
            <a:r>
              <a:rPr lang="ru-RU" sz="2000" dirty="0">
                <a:latin typeface="Monotype Corsiva" panose="03010101010201010101" pitchFamily="66" charset="0"/>
              </a:rPr>
              <a:t>мнению, это одна из интереснейших научно-популярных книг.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 fontAlgn="base"/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     Это </a:t>
            </a:r>
            <a:r>
              <a:rPr lang="ru-RU" sz="2000" dirty="0">
                <a:latin typeface="Monotype Corsiva" panose="03010101010201010101" pitchFamily="66" charset="0"/>
              </a:rPr>
              <a:t>не просто рассуждение на </a:t>
            </a:r>
            <a:r>
              <a:rPr lang="ru-RU" sz="2000" dirty="0" smtClean="0">
                <a:latin typeface="Monotype Corsiva" panose="03010101010201010101" pitchFamily="66" charset="0"/>
              </a:rPr>
              <a:t>тему, </a:t>
            </a:r>
            <a:r>
              <a:rPr lang="ru-RU" sz="2000" dirty="0">
                <a:latin typeface="Monotype Corsiva" panose="03010101010201010101" pitchFamily="66" charset="0"/>
              </a:rPr>
              <a:t>почему одни общества умирают, а другие выживают, это авторский взгляд на исторические события, которые так или иначе повлияли на экологию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Поэтому</a:t>
            </a:r>
            <a:r>
              <a:rPr lang="ru-RU" sz="2000" dirty="0">
                <a:latin typeface="Monotype Corsiva" panose="03010101010201010101" pitchFamily="66" charset="0"/>
              </a:rPr>
              <a:t>, читая книгу, вы побываете и на острове Пасхи, и в Гренландии, Папуа-Новой Гвинее, Австралии. И </a:t>
            </a:r>
            <a:r>
              <a:rPr lang="ru-RU" sz="2000" dirty="0" smtClean="0">
                <a:latin typeface="Monotype Corsiva" panose="03010101010201010101" pitchFamily="66" charset="0"/>
              </a:rPr>
              <a:t>поймёте</a:t>
            </a:r>
            <a:r>
              <a:rPr lang="ru-RU" sz="2000" dirty="0">
                <a:latin typeface="Monotype Corsiva" panose="03010101010201010101" pitchFamily="66" charset="0"/>
              </a:rPr>
              <a:t>, что устойчивое природопользование – это не современная практика и ей далеко не один век. 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Очень </a:t>
            </a:r>
            <a:r>
              <a:rPr lang="ru-RU" sz="2000" dirty="0">
                <a:latin typeface="Monotype Corsiva" panose="03010101010201010101" pitchFamily="66" charset="0"/>
              </a:rPr>
              <a:t>эффектны авторские </a:t>
            </a:r>
            <a:r>
              <a:rPr lang="ru-RU" sz="2000" dirty="0" smtClean="0">
                <a:latin typeface="Monotype Corsiva" panose="03010101010201010101" pitchFamily="66" charset="0"/>
              </a:rPr>
              <a:t>художественные </a:t>
            </a:r>
            <a:r>
              <a:rPr lang="ru-RU" sz="2000" dirty="0">
                <a:latin typeface="Monotype Corsiva" panose="03010101010201010101" pitchFamily="66" charset="0"/>
              </a:rPr>
              <a:t>зарисовки о том, как он видит вымирание обществ. </a:t>
            </a:r>
          </a:p>
        </p:txBody>
      </p:sp>
      <p:sp>
        <p:nvSpPr>
          <p:cNvPr id="14" name="Скругленный прямоугольник 13">
            <a:hlinkClick r:id="rId6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Скругленный прямоугольник 14">
            <a:hlinkClick r:id="rId7"/>
          </p:cNvPr>
          <p:cNvSpPr/>
          <p:nvPr/>
        </p:nvSpPr>
        <p:spPr>
          <a:xfrm>
            <a:off x="2395520" y="5947431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" name="Рисунок 15" descr="http://disk.yandex.net/qr/?clean=1&amp;text=https://clck.ru/NnSn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6321" y="4941483"/>
            <a:ext cx="883345" cy="95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disk.yandex.net/qr/?clean=1&amp;text=https://clck.ru/NnSM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7708" y="4941483"/>
            <a:ext cx="879800" cy="95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" name="Рисунок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62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54" y="888908"/>
            <a:ext cx="2551266" cy="401281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Ещё </a:t>
            </a:r>
            <a:r>
              <a:rPr lang="ru-RU" sz="2000" dirty="0">
                <a:latin typeface="Monotype Corsiva" panose="03010101010201010101" pitchFamily="66" charset="0"/>
              </a:rPr>
              <a:t>одна книга про устойчивое развитие. Как всякая азбука, написана понятно, простым языком с обилием примеров.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just" fontAlgn="base"/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      Книга </a:t>
            </a:r>
            <a:r>
              <a:rPr lang="ru-RU" sz="2000" dirty="0">
                <a:latin typeface="Monotype Corsiva" panose="03010101010201010101" pitchFamily="66" charset="0"/>
              </a:rPr>
              <a:t>Донеллы Медоуз позволяет понять, какие действия на самом деле нужно предпринять, на какие рычаги повлиять и за чем следить особенно внимательно, чтобы избежать глобальной </a:t>
            </a:r>
            <a:r>
              <a:rPr lang="ru-RU" sz="2000" dirty="0" smtClean="0">
                <a:latin typeface="Monotype Corsiva" panose="03010101010201010101" pitchFamily="66" charset="0"/>
              </a:rPr>
              <a:t>катастрофы.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Как </a:t>
            </a:r>
            <a:r>
              <a:rPr lang="ru-RU" sz="2000" dirty="0">
                <a:latin typeface="Monotype Corsiva" panose="03010101010201010101" pitchFamily="66" charset="0"/>
              </a:rPr>
              <a:t>и положено книге с таким названием, </a:t>
            </a:r>
            <a:r>
              <a:rPr lang="ru-RU" sz="2000" dirty="0" smtClean="0">
                <a:latin typeface="Monotype Corsiva" panose="03010101010201010101" pitchFamily="66" charset="0"/>
              </a:rPr>
              <a:t>она снабжена </a:t>
            </a:r>
            <a:r>
              <a:rPr lang="ru-RU" sz="2000" dirty="0">
                <a:latin typeface="Monotype Corsiva" panose="03010101010201010101" pitchFamily="66" charset="0"/>
              </a:rPr>
              <a:t>терминологическим </a:t>
            </a:r>
            <a:r>
              <a:rPr lang="ru-RU" sz="2000" dirty="0" smtClean="0">
                <a:latin typeface="Monotype Corsiva" panose="03010101010201010101" pitchFamily="66" charset="0"/>
              </a:rPr>
              <a:t>словарём</a:t>
            </a:r>
            <a:r>
              <a:rPr lang="ru-RU" sz="2000" dirty="0">
                <a:latin typeface="Monotype Corsiva" panose="03010101010201010101" pitchFamily="66" charset="0"/>
              </a:rPr>
              <a:t>, графиками и советами для тех, кто только пробежал книгу глазами.  </a:t>
            </a:r>
          </a:p>
        </p:txBody>
      </p:sp>
      <p:sp>
        <p:nvSpPr>
          <p:cNvPr id="13" name="Скругленный прямоугольник 12">
            <a:hlinkClick r:id="rId6"/>
          </p:cNvPr>
          <p:cNvSpPr/>
          <p:nvPr/>
        </p:nvSpPr>
        <p:spPr>
          <a:xfrm>
            <a:off x="1403648" y="6018785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http://disk.yandex.net/qr/?clean=1&amp;text=https://clck.ru/Mq2Ns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973729"/>
            <a:ext cx="986005" cy="97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" name="Рисунок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583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6"/>
          </p:cNvPr>
          <p:cNvSpPr/>
          <p:nvPr/>
        </p:nvSpPr>
        <p:spPr>
          <a:xfrm>
            <a:off x="667327" y="5935087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Бумажная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>
            <a:hlinkClick r:id="rId7"/>
          </p:cNvPr>
          <p:cNvSpPr/>
          <p:nvPr/>
        </p:nvSpPr>
        <p:spPr>
          <a:xfrm>
            <a:off x="2395520" y="5947431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Аудио (часть 1)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53" y="888908"/>
            <a:ext cx="2616434" cy="40128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Как вы думаете, кто герой этой книги и непослушное дитя биосферы? Человек как биологическое существо. 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От </a:t>
            </a:r>
            <a:r>
              <a:rPr lang="ru-RU" sz="2000" dirty="0">
                <a:latin typeface="Monotype Corsiva" panose="03010101010201010101" pitchFamily="66" charset="0"/>
              </a:rPr>
              <a:t>книги сложно оторваться, так интересно автор рассказывает о животном начале, которое «рулит» нашим поведением. Приводит примеры из животного мира и человеческой истории, говорит про любовь, страх, инстинкты, поведение, агрессию, брак, власть, детей и многое другое.</a:t>
            </a:r>
          </a:p>
        </p:txBody>
      </p:sp>
      <p:pic>
        <p:nvPicPr>
          <p:cNvPr id="13" name="Рисунок 12" descr="http://disk.yandex.net/qr/?clean=1&amp;text=https://clck.ru/NnQfz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900996"/>
            <a:ext cx="1008112" cy="100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>
            <a:hlinkClick r:id="rId10"/>
          </p:cNvPr>
          <p:cNvSpPr/>
          <p:nvPr/>
        </p:nvSpPr>
        <p:spPr>
          <a:xfrm>
            <a:off x="4122441" y="5947431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Аудио (часть 2)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disk.yandex.net/qr/?clean=1&amp;text=https://clck.ru/NnQcb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28866" y="4923981"/>
            <a:ext cx="996274" cy="10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disk.yandex.net/qr/?clean=1&amp;text=https://clck.ru/NnQaq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86595" y="4932578"/>
            <a:ext cx="969458" cy="9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>
            <a:hlinkClick r:id="rId13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106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В гармонии с природой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3604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gradFill>
            <a:gsLst>
              <a:gs pos="10000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7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 w="2222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04664" cy="404664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5"/>
          </p:cNvPr>
          <p:cNvSpPr/>
          <p:nvPr/>
        </p:nvSpPr>
        <p:spPr>
          <a:xfrm>
            <a:off x="1547664" y="5957810"/>
            <a:ext cx="1584176" cy="432048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72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Электронная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89931"/>
            <a:ext cx="2568560" cy="405442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12" name="Скругленный прямоугольник 11"/>
          <p:cNvSpPr/>
          <p:nvPr/>
        </p:nvSpPr>
        <p:spPr>
          <a:xfrm>
            <a:off x="3386744" y="836712"/>
            <a:ext cx="5320698" cy="388843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6000"/>
                </a:schemeClr>
              </a:gs>
              <a:gs pos="35000">
                <a:schemeClr val="accent3">
                  <a:tint val="37000"/>
                  <a:satMod val="300000"/>
                  <a:alpha val="68000"/>
                </a:schemeClr>
              </a:gs>
              <a:gs pos="100000">
                <a:schemeClr val="accent3">
                  <a:tint val="15000"/>
                  <a:satMod val="350000"/>
                  <a:alpha val="95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</a:t>
            </a:r>
            <a:r>
              <a:rPr lang="ru-RU" sz="2000" dirty="0">
                <a:latin typeface="Monotype Corsiva" panose="03010101010201010101" pitchFamily="66" charset="0"/>
              </a:rPr>
              <a:t>Эту книгу должен прочесть абсолютно КАЖДЫЙ человек, и чем раньше, тем лучше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Много </a:t>
            </a:r>
            <a:r>
              <a:rPr lang="ru-RU" sz="2000" dirty="0">
                <a:latin typeface="Monotype Corsiva" panose="03010101010201010101" pitchFamily="66" charset="0"/>
              </a:rPr>
              <a:t>времени она не отнимет, но, возможно, заставит задуматься о том, сколько пластика мы потребляем и как негативно он влияет на окружающую среду. Много советов по сокращению потребления пластика собраны в одном месте.</a:t>
            </a:r>
          </a:p>
          <a:p>
            <a:pPr algn="just" fontAlgn="base"/>
            <a:r>
              <a:rPr lang="ru-RU" sz="2000" dirty="0" smtClean="0">
                <a:latin typeface="Monotype Corsiva" panose="03010101010201010101" pitchFamily="66" charset="0"/>
              </a:rPr>
              <a:t>       Это </a:t>
            </a:r>
            <a:r>
              <a:rPr lang="ru-RU" sz="2000" dirty="0">
                <a:latin typeface="Monotype Corsiva" panose="03010101010201010101" pitchFamily="66" charset="0"/>
              </a:rPr>
              <a:t>даже не совсем книга, скорее, лайфхаки для тех, кто пытается меньше мусорить, использовать меньше пластика, который стремительно заполоняет планету.</a:t>
            </a:r>
          </a:p>
        </p:txBody>
      </p:sp>
      <p:pic>
        <p:nvPicPr>
          <p:cNvPr id="13" name="Рисунок 12" descr="http://disk.yandex.net/qr/?clean=1&amp;text=https://clck.ru/NnRpC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71700" y="4961283"/>
            <a:ext cx="936104" cy="94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7524327" y="5927130"/>
            <a:ext cx="1491815" cy="48208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70000">
                <a:srgbClr val="FFDABE"/>
              </a:gs>
              <a:gs pos="100000">
                <a:srgbClr val="FFE9D8"/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На главную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79" y="5805086"/>
            <a:ext cx="743791" cy="74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782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4761</TotalTime>
  <Words>1878</Words>
  <Application>Microsoft Office PowerPoint</Application>
  <PresentationFormat>Экран (4:3)</PresentationFormat>
  <Paragraphs>147</Paragraphs>
  <Slides>27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 Волженина</dc:creator>
  <cp:lastModifiedBy>RePack by SPecialiST</cp:lastModifiedBy>
  <cp:revision>93</cp:revision>
  <dcterms:created xsi:type="dcterms:W3CDTF">2020-06-02T16:16:32Z</dcterms:created>
  <dcterms:modified xsi:type="dcterms:W3CDTF">2020-06-22T07:54:54Z</dcterms:modified>
</cp:coreProperties>
</file>