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7979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58000"/>
            <a:ext cx="7632231" cy="53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8831" y="332656"/>
            <a:ext cx="2837624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685800" y="1805650"/>
            <a:ext cx="7772400" cy="21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00" b="1">
                <a:solidFill>
                  <a:srgbClr val="693278"/>
                </a:solidFill>
              </a:rPr>
              <a:t>Обзор изменений</a:t>
            </a:r>
            <a:endParaRPr sz="3900" b="1">
              <a:solidFill>
                <a:srgbClr val="69327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00" b="1">
                <a:solidFill>
                  <a:srgbClr val="693278"/>
                </a:solidFill>
              </a:rPr>
              <a:t>в нормативно-правовом пространстве библиотеки</a:t>
            </a:r>
            <a:br>
              <a:rPr lang="ru-RU" sz="3900" b="1">
                <a:solidFill>
                  <a:srgbClr val="693278"/>
                </a:solidFill>
              </a:rPr>
            </a:br>
            <a:r>
              <a:rPr lang="ru-RU" sz="3900" b="1">
                <a:solidFill>
                  <a:srgbClr val="693278"/>
                </a:solidFill>
              </a:rPr>
              <a:t> (1 кв. 2019 г.)</a:t>
            </a:r>
            <a:endParaRPr sz="3900" b="1">
              <a:solidFill>
                <a:srgbClr val="69327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72188" y="443155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buClrTx/>
              <a:defRPr/>
            </a:pPr>
            <a:r>
              <a:rPr lang="ru-RU" b="1" kern="1200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Волженина Светлана Юрьевна,</a:t>
            </a:r>
          </a:p>
          <a:p>
            <a:pPr lvl="0" algn="r">
              <a:spcBef>
                <a:spcPct val="0"/>
              </a:spcBef>
              <a:buClrTx/>
              <a:defRPr/>
            </a:pPr>
            <a: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заместитель директора по научно-методической деятельности Государственной библиотеки Югры</a:t>
            </a:r>
            <a:endParaRPr lang="ru-RU" kern="1200" dirty="0">
              <a:solidFill>
                <a:srgbClr val="69327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4">
            <a:alphaModFix/>
          </a:blip>
          <a:srcRect l="29136" t="6732" r="30517" b="4722"/>
          <a:stretch/>
        </p:blipFill>
        <p:spPr>
          <a:xfrm>
            <a:off x="2587669" y="568531"/>
            <a:ext cx="3968654" cy="572094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321005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r>
              <a:rPr lang="ru-RU" b="1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693278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solidFill>
                <a:srgbClr val="693278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buClrTx/>
              <a:defRPr/>
            </a:pPr>
            <a:r>
              <a:rPr lang="ru-RU" kern="1200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Волженина Светлана Юрьевна,</a:t>
            </a:r>
          </a:p>
          <a:p>
            <a:pPr lvl="0" algn="ctr">
              <a:spcBef>
                <a:spcPct val="0"/>
              </a:spcBef>
              <a:buClrTx/>
              <a:defRPr/>
            </a:pPr>
            <a: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заместитель директора по научно-методической деятельности Государственной библиотеки Югры</a:t>
            </a:r>
            <a:endParaRPr lang="ru-RU" kern="1200" dirty="0">
              <a:solidFill>
                <a:srgbClr val="693278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Телефон (3467) 33-33-21</a:t>
            </a:r>
          </a:p>
          <a:p>
            <a:pPr algn="ctr"/>
            <a:r>
              <a:rPr lang="en-US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E-mail:</a:t>
            </a:r>
            <a:r>
              <a:rPr lang="ru-RU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693278"/>
                </a:solidFill>
                <a:latin typeface="Arial" pitchFamily="34" charset="0"/>
                <a:cs typeface="Arial" pitchFamily="34" charset="0"/>
              </a:rPr>
              <a:t>volzheninasu@okrlib.ru</a:t>
            </a:r>
            <a:endParaRPr lang="ru-RU" dirty="0">
              <a:solidFill>
                <a:srgbClr val="693278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5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rgbClr val="693278"/>
                </a:solidFill>
              </a:rPr>
              <a:t>Тенденции </a:t>
            </a:r>
            <a:endParaRPr>
              <a:solidFill>
                <a:srgbClr val="693278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AutoNum type="arabicPeriod"/>
            </a:pPr>
            <a:r>
              <a:rPr lang="ru-RU">
                <a:solidFill>
                  <a:srgbClr val="7030A0"/>
                </a:solidFill>
              </a:rPr>
              <a:t>Развитие общественно-государственного управления</a:t>
            </a:r>
            <a:endParaRPr>
              <a:solidFill>
                <a:srgbClr val="7030A0"/>
              </a:solidFill>
            </a:endParaRPr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AutoNum type="arabicPeriod"/>
            </a:pPr>
            <a:r>
              <a:rPr lang="ru-RU">
                <a:solidFill>
                  <a:srgbClr val="7030A0"/>
                </a:solidFill>
              </a:rPr>
              <a:t>Реализация национального проекта «Культура»</a:t>
            </a:r>
            <a:endParaRPr>
              <a:solidFill>
                <a:srgbClr val="7030A0"/>
              </a:solidFill>
            </a:endParaRPr>
          </a:p>
          <a:p>
            <a:pPr marL="514350" lvl="0" indent="-3111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7030A0"/>
              </a:solidFill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467544" y="106555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rgbClr val="7030A0"/>
                </a:solidFill>
              </a:rPr>
              <a:t>Совет директоров библиотек при Министерстве культуры Российской Федерации создан в 2019 году. В рамках Совета рассматриваются вопросы формирования и реализации приоритетных направлений библиотечного дела. Председателем Совета является заместитель министра культуры Ольга Ярилова.</a:t>
            </a:r>
            <a:endParaRPr>
              <a:solidFill>
                <a:srgbClr val="7030A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7030A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7030A0"/>
              </a:solidFill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500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800">
                <a:solidFill>
                  <a:srgbClr val="693278"/>
                </a:solidFill>
              </a:rPr>
              <a:t>Общественный совет при</a:t>
            </a:r>
            <a:br>
              <a:rPr lang="ru-RU" sz="2800">
                <a:solidFill>
                  <a:srgbClr val="693278"/>
                </a:solidFill>
              </a:rPr>
            </a:br>
            <a:r>
              <a:rPr lang="ru-RU" sz="2800">
                <a:solidFill>
                  <a:srgbClr val="693278"/>
                </a:solidFill>
              </a:rPr>
              <a:t>Комитете по культуре Государственной Думы РФ</a:t>
            </a:r>
            <a:endParaRPr>
              <a:solidFill>
                <a:srgbClr val="693278"/>
              </a:solidFill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673224" y="2204864"/>
            <a:ext cx="7787208" cy="348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>
                <a:solidFill>
                  <a:srgbClr val="7030A0"/>
                </a:solidFill>
              </a:rPr>
              <a:t>28 января 2019 года в Москве состоялось первое заседание, которое было посвящено теме «Современные методы взаимодействия государства и культуры». Интересы библиотек представляет президент Российской библиотечной ассоциации Михаил Дмитриевич Афанасьев.</a:t>
            </a:r>
            <a:endParaRPr sz="2400">
              <a:solidFill>
                <a:srgbClr val="7030A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>
              <a:solidFill>
                <a:srgbClr val="7030A0"/>
              </a:solidFill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99686" y="274638"/>
            <a:ext cx="8568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alibri"/>
              <a:buNone/>
            </a:pPr>
            <a:r>
              <a:rPr lang="ru-RU" sz="1620" dirty="0">
                <a:solidFill>
                  <a:srgbClr val="693278"/>
                </a:solidFill>
              </a:rPr>
              <a:t>20 и 27 февраля 2019 года были утверждены поручения Президента Российской</a:t>
            </a:r>
            <a:br>
              <a:rPr lang="ru-RU" sz="1620" dirty="0">
                <a:solidFill>
                  <a:srgbClr val="693278"/>
                </a:solidFill>
              </a:rPr>
            </a:br>
            <a:r>
              <a:rPr lang="ru-RU" sz="1620" dirty="0">
                <a:solidFill>
                  <a:srgbClr val="693278"/>
                </a:solidFill>
              </a:rPr>
              <a:t>Федерации В. В. Путина по итогам Послания Федеральному  Собранию </a:t>
            </a:r>
            <a:r>
              <a:rPr lang="ru-RU" sz="1620" dirty="0" smtClean="0">
                <a:solidFill>
                  <a:srgbClr val="693278"/>
                </a:solidFill>
              </a:rPr>
              <a:t>                                  (состоялось 20 </a:t>
            </a:r>
            <a:r>
              <a:rPr lang="ru-RU" sz="1620" dirty="0">
                <a:solidFill>
                  <a:srgbClr val="693278"/>
                </a:solidFill>
              </a:rPr>
              <a:t>февраля) и заседания президентского Совета по культуре и искусству (состоялось 15 декабря)</a:t>
            </a:r>
            <a:endParaRPr sz="1620" dirty="0">
              <a:solidFill>
                <a:srgbClr val="693278"/>
              </a:solidFill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295150" y="1406325"/>
            <a:ext cx="8669400" cy="467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323528" y="1305000"/>
            <a:ext cx="4244400" cy="50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>
                <a:solidFill>
                  <a:srgbClr val="7030A0"/>
                </a:solidFill>
              </a:rPr>
              <a:t>Выдержки из поручений по итогам заседания Совета по культуре и искусству: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>
                <a:solidFill>
                  <a:srgbClr val="7030A0"/>
                </a:solidFill>
              </a:rPr>
              <a:t>2. Правительству Российской Федерации: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>
                <a:solidFill>
                  <a:srgbClr val="7030A0"/>
                </a:solidFill>
              </a:rPr>
              <a:t>а) обеспечить, в том числе в рамках национального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 dirty="0">
                <a:solidFill>
                  <a:srgbClr val="7030A0"/>
                </a:solidFill>
              </a:rPr>
              <a:t>проекта (программы) в сфере культуры: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7030A0"/>
              </a:buClr>
              <a:buSzPts val="1400"/>
              <a:buChar char="•"/>
            </a:pPr>
            <a:r>
              <a:rPr lang="ru-RU" sz="1400" b="1" dirty="0">
                <a:solidFill>
                  <a:srgbClr val="7030A0"/>
                </a:solidFill>
              </a:rPr>
              <a:t>реализацию мероприятий по комплектованию муниципальных библиотек изданиями классической и современной литературы, </a:t>
            </a:r>
            <a:r>
              <a:rPr lang="ru-RU" sz="1400" b="1" dirty="0" smtClean="0">
                <a:solidFill>
                  <a:srgbClr val="7030A0"/>
                </a:solidFill>
              </a:rPr>
              <a:t>                    в </a:t>
            </a:r>
            <a:r>
              <a:rPr lang="ru-RU" sz="1400" b="1" dirty="0">
                <a:solidFill>
                  <a:srgbClr val="7030A0"/>
                </a:solidFill>
              </a:rPr>
              <a:t>том числе литературы для детей;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7030A0"/>
              </a:buClr>
              <a:buSzPts val="1400"/>
              <a:buChar char="•"/>
            </a:pPr>
            <a:r>
              <a:rPr lang="ru-RU" sz="1400" b="1" dirty="0">
                <a:solidFill>
                  <a:srgbClr val="7030A0"/>
                </a:solidFill>
              </a:rPr>
              <a:t>разработку и реализацию комплекса мер по поддержке авторов детских книг и созданию условий для гарантирования их ценовой доступности; &lt;...&gt;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7030A0"/>
              </a:buClr>
              <a:buSzPts val="1400"/>
              <a:buChar char="•"/>
            </a:pPr>
            <a:r>
              <a:rPr lang="ru-RU" sz="1400" b="1" dirty="0">
                <a:solidFill>
                  <a:srgbClr val="7030A0"/>
                </a:solidFill>
              </a:rPr>
              <a:t>эффективную поддержку добровольческого движения в сфере культуры, используя сформированную </a:t>
            </a:r>
            <a:r>
              <a:rPr lang="ru-RU" sz="1400" b="1" dirty="0" err="1">
                <a:solidFill>
                  <a:srgbClr val="7030A0"/>
                </a:solidFill>
              </a:rPr>
              <a:t>Росмолодёжью</a:t>
            </a:r>
            <a:r>
              <a:rPr lang="ru-RU" sz="1400" b="1" dirty="0">
                <a:solidFill>
                  <a:srgbClr val="7030A0"/>
                </a:solidFill>
              </a:rPr>
              <a:t> и соответствующими органами субъектов Российской Федерации инфраструктуру в этой сфере. &lt;...&gt;</a:t>
            </a:r>
            <a:endParaRPr sz="1400" b="1" dirty="0">
              <a:solidFill>
                <a:srgbClr val="7030A0"/>
              </a:solidFill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2"/>
          </p:nvPr>
        </p:nvSpPr>
        <p:spPr>
          <a:xfrm>
            <a:off x="4792216" y="1332384"/>
            <a:ext cx="4172400" cy="51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ru-RU" sz="1540" dirty="0">
                <a:solidFill>
                  <a:srgbClr val="7030A0"/>
                </a:solidFill>
              </a:rPr>
              <a:t>Выдержка из поручений по итогам Послания Федеральному Собранию: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ru-RU" sz="1540" dirty="0">
                <a:solidFill>
                  <a:srgbClr val="7030A0"/>
                </a:solidFill>
              </a:rPr>
              <a:t>1. Администрации Президента Российской Федерации обеспечить увеличение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rgbClr val="7030A0"/>
              </a:buClr>
              <a:buSzPts val="1540"/>
              <a:buChar char="•"/>
            </a:pPr>
            <a:r>
              <a:rPr lang="ru-RU" sz="1540" b="1" dirty="0">
                <a:solidFill>
                  <a:srgbClr val="7030A0"/>
                </a:solidFill>
              </a:rPr>
              <a:t>объёма средств, направляемых Фондом – оператором президентских грантов по развитию;</a:t>
            </a:r>
            <a:endParaRPr sz="1540" b="1" dirty="0">
              <a:solidFill>
                <a:srgbClr val="7030A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rgbClr val="7030A0"/>
              </a:buClr>
              <a:buSzPts val="1540"/>
              <a:buChar char="•"/>
            </a:pPr>
            <a:r>
              <a:rPr lang="ru-RU" sz="1540" b="1" dirty="0">
                <a:solidFill>
                  <a:srgbClr val="7030A0"/>
                </a:solidFill>
              </a:rPr>
              <a:t>гражданского общества в виде грантов на поддержку проектов в области культуры и искусства, связанных с краеведением, народным творчеством, сохранением исторического наследия. &lt;...&gt;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ru-RU" sz="1540" dirty="0">
                <a:solidFill>
                  <a:srgbClr val="7030A0"/>
                </a:solidFill>
              </a:rPr>
              <a:t>2. Правительству Российской Федерации обеспечить: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ru-RU" sz="1540" dirty="0">
                <a:solidFill>
                  <a:srgbClr val="7030A0"/>
                </a:solidFill>
              </a:rPr>
              <a:t>а) </a:t>
            </a:r>
            <a:r>
              <a:rPr lang="ru-RU" sz="1540" b="1" dirty="0">
                <a:solidFill>
                  <a:srgbClr val="7030A0"/>
                </a:solidFill>
              </a:rPr>
              <a:t>внесение в законодательство Российской Федерации изменений, предусматривающих: &lt;...&gt;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rgbClr val="7030A0"/>
              </a:buClr>
              <a:buSzPts val="1540"/>
              <a:buChar char="•"/>
            </a:pPr>
            <a:r>
              <a:rPr lang="ru-RU" sz="1540" b="1" dirty="0">
                <a:solidFill>
                  <a:srgbClr val="7030A0"/>
                </a:solidFill>
              </a:rPr>
              <a:t>установление ставки по налогу на прибыль организаций в размере </a:t>
            </a:r>
            <a:r>
              <a:rPr lang="ru-RU" sz="1540" b="1" dirty="0" smtClean="0">
                <a:solidFill>
                  <a:srgbClr val="7030A0"/>
                </a:solidFill>
              </a:rPr>
              <a:t>                    0 </a:t>
            </a:r>
            <a:r>
              <a:rPr lang="ru-RU" sz="1540" b="1" dirty="0">
                <a:solidFill>
                  <a:srgbClr val="7030A0"/>
                </a:solidFill>
              </a:rPr>
              <a:t>процентов в отношении доходов, получаемых региональными или муниципальными музеями, театрами и библиотеками. &lt;...&gt;</a:t>
            </a:r>
            <a:endParaRPr dirty="0">
              <a:solidFill>
                <a:srgbClr val="7030A0"/>
              </a:solidFill>
            </a:endParaRPr>
          </a:p>
          <a:p>
            <a:pPr marL="342900" lvl="0" indent="-21844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endParaRPr sz="196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5076056" y="1052736"/>
            <a:ext cx="388843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ru-RU" sz="2380" dirty="0">
                <a:solidFill>
                  <a:srgbClr val="7030A0"/>
                </a:solidFill>
              </a:rPr>
              <a:t>3. Производители документов доставляют, </a:t>
            </a:r>
            <a:r>
              <a:rPr lang="ru-RU" sz="2380" dirty="0" smtClean="0">
                <a:solidFill>
                  <a:srgbClr val="7030A0"/>
                </a:solidFill>
              </a:rPr>
              <a:t>             в </a:t>
            </a:r>
            <a:r>
              <a:rPr lang="ru-RU" sz="2380" dirty="0">
                <a:solidFill>
                  <a:srgbClr val="7030A0"/>
                </a:solidFill>
              </a:rPr>
              <a:t>том числе через полиграфические организации, по три обязательных экземпляра субъекта Российской Федерации всех видов печатных изданий </a:t>
            </a:r>
            <a:r>
              <a:rPr lang="ru-RU" sz="2380" dirty="0" smtClean="0">
                <a:solidFill>
                  <a:srgbClr val="7030A0"/>
                </a:solidFill>
              </a:rPr>
              <a:t>                       в </a:t>
            </a:r>
            <a:r>
              <a:rPr lang="ru-RU" sz="2380" dirty="0">
                <a:solidFill>
                  <a:srgbClr val="7030A0"/>
                </a:solidFill>
              </a:rPr>
              <a:t>соответствующие книжные палаты и (или) библиотеки субъектов Российской Федерации </a:t>
            </a:r>
            <a:r>
              <a:rPr lang="ru-RU" sz="2380" dirty="0" smtClean="0">
                <a:solidFill>
                  <a:srgbClr val="7030A0"/>
                </a:solidFill>
              </a:rPr>
              <a:t>                  </a:t>
            </a:r>
            <a:r>
              <a:rPr lang="ru-RU" sz="2380" b="1" dirty="0" smtClean="0">
                <a:solidFill>
                  <a:srgbClr val="7030A0"/>
                </a:solidFill>
              </a:rPr>
              <a:t>в </a:t>
            </a:r>
            <a:r>
              <a:rPr lang="ru-RU" sz="2380" b="1" dirty="0">
                <a:solidFill>
                  <a:srgbClr val="7030A0"/>
                </a:solidFill>
              </a:rPr>
              <a:t>день выхода в свет первой партии тиража</a:t>
            </a:r>
            <a:r>
              <a:rPr lang="ru-RU" sz="2380" dirty="0">
                <a:solidFill>
                  <a:srgbClr val="7030A0"/>
                </a:solidFill>
              </a:rPr>
              <a:t>.</a:t>
            </a:r>
            <a:endParaRPr dirty="0">
              <a:solidFill>
                <a:srgbClr val="7030A0"/>
              </a:solidFill>
            </a:endParaRPr>
          </a:p>
          <a:p>
            <a:pPr marL="342900" lvl="0" indent="-19177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 dirty="0">
              <a:solidFill>
                <a:srgbClr val="7030A0"/>
              </a:solidFill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4">
            <a:alphaModFix/>
          </a:blip>
          <a:srcRect l="28684" t="6189" r="29897" b="4098"/>
          <a:stretch/>
        </p:blipFill>
        <p:spPr>
          <a:xfrm>
            <a:off x="395536" y="332656"/>
            <a:ext cx="4398406" cy="61224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39379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179512" y="503238"/>
            <a:ext cx="8856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693278"/>
                </a:solidFill>
              </a:rPr>
              <a:t>Постановление Правительства РФ от 02.02.2019 г. № 80</a:t>
            </a:r>
            <a:br>
              <a:rPr lang="ru-RU" sz="2000" b="1">
                <a:solidFill>
                  <a:srgbClr val="693278"/>
                </a:solidFill>
              </a:rPr>
            </a:br>
            <a:r>
              <a:rPr lang="ru-RU" sz="2000" b="1">
                <a:solidFill>
                  <a:srgbClr val="693278"/>
                </a:solidFill>
              </a:rPr>
              <a:t>«О внесении изменений в приложение № 8 к государственной программе Российской Федерации «Развитие культуры и туризма» на 2013</a:t>
            </a:r>
            <a:r>
              <a:rPr lang="ru-RU" sz="2000">
                <a:solidFill>
                  <a:srgbClr val="693278"/>
                </a:solidFill>
              </a:rPr>
              <a:t>–</a:t>
            </a:r>
            <a:r>
              <a:rPr lang="ru-RU" sz="2000" b="1">
                <a:solidFill>
                  <a:srgbClr val="693278"/>
                </a:solidFill>
              </a:rPr>
              <a:t>2020 годы»</a:t>
            </a:r>
            <a:endParaRPr sz="2000" b="1">
              <a:solidFill>
                <a:srgbClr val="693278"/>
              </a:solidFill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457200" y="1981201"/>
            <a:ext cx="4038600" cy="3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b="1" dirty="0">
                <a:solidFill>
                  <a:srgbClr val="7030A0"/>
                </a:solidFill>
              </a:rPr>
              <a:t>Правила предоставления и распределения субсидий из федерального бюджета бюджетам субъектов Российской Федерации на поддержку отрасли культуры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200" dirty="0">
                <a:solidFill>
                  <a:srgbClr val="7030A0"/>
                </a:solidFill>
              </a:rPr>
              <a:t>3. Критериями отбора субъектов Российской Федерации для предоставления бюджетных ассигнований федерального бюджета на реализацию мероприятий </a:t>
            </a:r>
            <a:r>
              <a:rPr lang="ru-RU" sz="1200" dirty="0" smtClean="0">
                <a:solidFill>
                  <a:srgbClr val="7030A0"/>
                </a:solidFill>
              </a:rPr>
              <a:t>              по </a:t>
            </a:r>
            <a:r>
              <a:rPr lang="ru-RU" sz="1200" dirty="0">
                <a:solidFill>
                  <a:srgbClr val="7030A0"/>
                </a:solidFill>
              </a:rPr>
              <a:t>комплектованию книжных фондов являются: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200" dirty="0">
                <a:solidFill>
                  <a:srgbClr val="7030A0"/>
                </a:solidFill>
              </a:rPr>
              <a:t>а) наличие заявки субъекта Российской Федерации о предоставлении субсидии, подписанной руководителем высшего исполнительного органа государственной власти субъекта Российской Федерации либо уполномоченным им должностным лицом;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200" dirty="0">
                <a:solidFill>
                  <a:srgbClr val="7030A0"/>
                </a:solidFill>
              </a:rPr>
              <a:t>б) наличие в региональной программе мероприятий </a:t>
            </a:r>
            <a:r>
              <a:rPr lang="ru-RU" sz="1200" dirty="0" smtClean="0">
                <a:solidFill>
                  <a:srgbClr val="7030A0"/>
                </a:solidFill>
              </a:rPr>
              <a:t>             по </a:t>
            </a:r>
            <a:r>
              <a:rPr lang="ru-RU" sz="1200" dirty="0">
                <a:solidFill>
                  <a:srgbClr val="7030A0"/>
                </a:solidFill>
              </a:rPr>
              <a:t>комплектованию книжных фондов.</a:t>
            </a:r>
            <a:endParaRPr dirty="0">
              <a:solidFill>
                <a:srgbClr val="7030A0"/>
              </a:solidFill>
            </a:endParaRPr>
          </a:p>
          <a:p>
            <a:pPr marL="342900" lvl="0" indent="-27178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endParaRPr sz="112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200" b="1" dirty="0">
                <a:solidFill>
                  <a:srgbClr val="7030A0"/>
                </a:solidFill>
              </a:rPr>
              <a:t>Численность зарегистрированных пользователей </a:t>
            </a:r>
            <a:r>
              <a:rPr lang="ru-RU" sz="1200" dirty="0">
                <a:solidFill>
                  <a:srgbClr val="7030A0"/>
                </a:solidFill>
              </a:rPr>
              <a:t>библиотек в i-м субъекте Российской Федерации согласно данным статистической формы отчетности № 6-НК «Сведения об общедоступной (публичной) библиотеке»;</a:t>
            </a:r>
            <a:endParaRPr sz="1120" dirty="0">
              <a:solidFill>
                <a:srgbClr val="7030A0"/>
              </a:solidFill>
            </a:endParaRPr>
          </a:p>
          <a:p>
            <a:pPr marL="342900" lvl="0" indent="-27178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endParaRPr sz="1120" dirty="0">
              <a:solidFill>
                <a:srgbClr val="7030A0"/>
              </a:solidFill>
            </a:endParaRPr>
          </a:p>
          <a:p>
            <a:pPr marL="342900" lvl="0" indent="-27178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endParaRPr sz="1120" dirty="0">
              <a:solidFill>
                <a:srgbClr val="7030A0"/>
              </a:solidFill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4936225" y="1981200"/>
            <a:ext cx="3956400" cy="3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200" dirty="0">
                <a:solidFill>
                  <a:srgbClr val="7030A0"/>
                </a:solidFill>
              </a:rPr>
              <a:t>Субсидии предоставляются в целях </a:t>
            </a:r>
            <a:r>
              <a:rPr lang="ru-RU" sz="1200" dirty="0" err="1">
                <a:solidFill>
                  <a:srgbClr val="7030A0"/>
                </a:solidFill>
              </a:rPr>
              <a:t>софинансирования</a:t>
            </a:r>
            <a:r>
              <a:rPr lang="ru-RU" sz="1200" dirty="0">
                <a:solidFill>
                  <a:srgbClr val="7030A0"/>
                </a:solidFill>
              </a:rPr>
              <a:t> расходных обязательств субъектов Российской Федерации, возникающих при реализации следующих мероприятий государственных программ субъектов Российской Федерации:</a:t>
            </a:r>
            <a:endParaRPr sz="1200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200" b="1" dirty="0">
                <a:solidFill>
                  <a:srgbClr val="7030A0"/>
                </a:solidFill>
              </a:rPr>
              <a:t>б) комплектование книжных фондов муниципальных общедоступных библиотек и государственных центральных библиотек субъектов Российской Федерации (далее соответственно – библиотеки, комплектование книжных фондов);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200" b="1" dirty="0">
                <a:solidFill>
                  <a:srgbClr val="7030A0"/>
                </a:solidFill>
              </a:rPr>
              <a:t>в) подключение библиотек к информационно-телекоммуникационной сети «Интернет» (далее – сеть «Интернет») и развитие библиотечного дела с учетом задачи расширения информационных технологий </a:t>
            </a:r>
            <a:r>
              <a:rPr lang="ru-RU" sz="1200" b="1" dirty="0" smtClean="0">
                <a:solidFill>
                  <a:srgbClr val="7030A0"/>
                </a:solidFill>
              </a:rPr>
              <a:t>                    и </a:t>
            </a:r>
            <a:r>
              <a:rPr lang="ru-RU" sz="1200" b="1" dirty="0">
                <a:solidFill>
                  <a:srgbClr val="7030A0"/>
                </a:solidFill>
              </a:rPr>
              <a:t>оцифровки;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200" b="1" dirty="0">
                <a:solidFill>
                  <a:srgbClr val="7030A0"/>
                </a:solidFill>
              </a:rPr>
              <a:t>г) государственная поддержка лучших работников сельских учреждений культуры;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ru-RU" sz="1200" b="1" dirty="0">
                <a:solidFill>
                  <a:srgbClr val="7030A0"/>
                </a:solidFill>
              </a:rPr>
              <a:t>д) государственная поддержка лучших сельских учреждений культуры.</a:t>
            </a:r>
            <a:endParaRPr sz="1200" b="1" dirty="0">
              <a:solidFill>
                <a:srgbClr val="7030A0"/>
              </a:solidFill>
            </a:endParaRPr>
          </a:p>
          <a:p>
            <a:pPr marL="342900" lvl="0" indent="-27178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endParaRPr sz="1120" dirty="0">
              <a:solidFill>
                <a:srgbClr val="7030A0"/>
              </a:solidFill>
            </a:endParaRPr>
          </a:p>
          <a:p>
            <a:pPr marL="342900" lvl="0" indent="-27178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endParaRPr sz="112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ru-RU" sz="1750">
                <a:solidFill>
                  <a:srgbClr val="7030A0"/>
                </a:solidFill>
              </a:rPr>
              <a:t>Постановление Правительства РФ от 18.03.2019 г. № 281</a:t>
            </a:r>
            <a:endParaRPr sz="17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ru-RU" sz="1750">
                <a:solidFill>
                  <a:srgbClr val="7030A0"/>
                </a:solidFill>
              </a:rPr>
              <a:t>«Об утверждении Правил предоставления иных межбюджетных трансфертов из федерального бюджета бюджетам субъектов Российской Федерации на создание модельных муниципальных библиотек в целях реализации национального проекта «Культура»</a:t>
            </a:r>
            <a:endParaRPr sz="1750">
              <a:solidFill>
                <a:srgbClr val="7030A0"/>
              </a:solidFill>
            </a:endParaRPr>
          </a:p>
          <a:p>
            <a:pPr marL="342900" lvl="0" indent="-231775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endParaRPr sz="1750">
              <a:solidFill>
                <a:srgbClr val="7030A0"/>
              </a:solidFill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750"/>
              <a:buChar char="•"/>
            </a:pPr>
            <a:r>
              <a:rPr lang="ru-RU" sz="1750">
                <a:solidFill>
                  <a:srgbClr val="7030A0"/>
                </a:solidFill>
              </a:rPr>
              <a:t>Библиотека поселка городского типа Высокий муниципального бюджетного учреждения «Централизованная библиотечная система» г. Мегиона</a:t>
            </a:r>
            <a:endParaRPr sz="1750">
              <a:solidFill>
                <a:srgbClr val="7030A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7030A0"/>
              </a:buClr>
              <a:buSzPts val="1750"/>
              <a:buChar char="•"/>
            </a:pPr>
            <a:r>
              <a:rPr lang="ru-RU" sz="1750">
                <a:solidFill>
                  <a:srgbClr val="7030A0"/>
                </a:solidFill>
              </a:rPr>
              <a:t>Городская библиотека № 8 муниципального бюджетного учреждения «Библиотечно-информационная система» г. Нижневартовска</a:t>
            </a:r>
            <a:endParaRPr>
              <a:solidFill>
                <a:srgbClr val="7030A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7030A0"/>
              </a:buClr>
              <a:buSzPts val="1750"/>
              <a:buChar char="•"/>
            </a:pPr>
            <a:r>
              <a:rPr lang="ru-RU" sz="1750">
                <a:solidFill>
                  <a:srgbClr val="7030A0"/>
                </a:solidFill>
              </a:rPr>
              <a:t>Центральная городская библиотека им. А. И. Харизовой муниципального бюджетного учреждения «Централизованная библиотечная система г. Югорска»</a:t>
            </a:r>
            <a:endParaRPr>
              <a:solidFill>
                <a:srgbClr val="7030A0"/>
              </a:solidFill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" y="388386"/>
            <a:ext cx="9144003" cy="646961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rgbClr val="7030A0"/>
                </a:solidFill>
              </a:rPr>
              <a:t>Концепция модернизации муниципальных библиотек Российской Федерации на основе модельного стандарта деятельности общедоступной библиотеки</a:t>
            </a:r>
            <a:endParaRPr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>
                <a:solidFill>
                  <a:srgbClr val="7030A0"/>
                </a:solidFill>
              </a:rPr>
              <a:t>(утв. Минкультуры России)</a:t>
            </a:r>
            <a:endParaRPr>
              <a:solidFill>
                <a:srgbClr val="7030A0"/>
              </a:solidFill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04" y="260648"/>
            <a:ext cx="577288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671</Words>
  <Application>Microsoft Office PowerPoint</Application>
  <PresentationFormat>Экран (4:3)</PresentationFormat>
  <Paragraphs>52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Обзор изменений в нормативно-правовом пространстве библиотеки  (1 кв. 2019 г.)</vt:lpstr>
      <vt:lpstr>Тенденции </vt:lpstr>
      <vt:lpstr>Презентация PowerPoint</vt:lpstr>
      <vt:lpstr>Общественный совет при Комитете по культуре Государственной Думы РФ</vt:lpstr>
      <vt:lpstr>20 и 27 февраля 2019 года были утверждены поручения Президента Российской Федерации В. В. Путина по итогам Послания Федеральному  Собранию                                   (состоялось 20 февраля) и заседания президентского Совета по культуре и искусству (состоялось 15 декабря)</vt:lpstr>
      <vt:lpstr>Презентация PowerPoint</vt:lpstr>
      <vt:lpstr>Постановление Правительства РФ от 02.02.2019 г. № 80 «О внесении изменений в приложение № 8 к государственной программе Российской Федерации «Развитие культуры и туризма» на 2013–2020 годы»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изменений в нормативно-правовом пространстве библиотеки  (1 кв. 2019 г.)</dc:title>
  <dc:creator>Табаченко Елена Ивановна</dc:creator>
  <cp:lastModifiedBy>Табаченко Елена Ивановна</cp:lastModifiedBy>
  <cp:revision>2</cp:revision>
  <dcterms:modified xsi:type="dcterms:W3CDTF">2020-08-17T07:40:39Z</dcterms:modified>
</cp:coreProperties>
</file>