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4" autoAdjust="0"/>
    <p:restoredTop sz="94660"/>
  </p:normalViewPr>
  <p:slideViewPr>
    <p:cSldViewPr>
      <p:cViewPr>
        <p:scale>
          <a:sx n="75" d="100"/>
          <a:sy n="75" d="100"/>
        </p:scale>
        <p:origin x="-931" y="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8033-995D-4CBF-9085-A3CC5C7B396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1FFD-1EA6-426C-A6B0-E01D6DD2A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22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21FFD-1EA6-426C-A6B0-E01D6DD2A51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21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7"/>
            <a:ext cx="7488832" cy="72007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«Моя история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b="1" i="1" dirty="0" smtClean="0">
                <a:solidFill>
                  <a:srgbClr val="FF0000"/>
                </a:solidFill>
              </a:rPr>
              <a:t> моя Россия!»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1124744"/>
            <a:ext cx="7632847" cy="720080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latin typeface="Batang" pitchFamily="18" charset="-127"/>
                <a:ea typeface="Batang" pitchFamily="18" charset="-127"/>
                <a:cs typeface="Angsana New" pitchFamily="18" charset="-34"/>
              </a:rPr>
              <a:t>виртуальная выставка</a:t>
            </a:r>
            <a:br>
              <a:rPr lang="ru-RU" sz="2400" dirty="0">
                <a:latin typeface="Batang" pitchFamily="18" charset="-127"/>
                <a:ea typeface="Batang" pitchFamily="18" charset="-127"/>
                <a:cs typeface="Angsana New" pitchFamily="18" charset="-34"/>
              </a:rPr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023081"/>
            <a:ext cx="3563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июня </a:t>
            </a:r>
            <a:r>
              <a:rPr lang="ru-RU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ctr"/>
            <a:r>
              <a:rPr lang="ru-RU" sz="32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32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ень России</a:t>
            </a:r>
            <a:endParaRPr lang="ru-RU" sz="32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28293"/>
            <a:ext cx="5580111" cy="418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7032"/>
            <a:ext cx="1944215" cy="6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544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61" y="396885"/>
            <a:ext cx="2131031" cy="288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203848" y="404665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/>
              <a:t>Анисимов, </a:t>
            </a:r>
            <a:r>
              <a:rPr lang="ru-RU" dirty="0" smtClean="0"/>
              <a:t>Е. В. </a:t>
            </a:r>
            <a:r>
              <a:rPr lang="ru-RU" dirty="0"/>
              <a:t>Императорская Россия </a:t>
            </a:r>
            <a:r>
              <a:rPr lang="ru-RU" dirty="0" smtClean="0"/>
              <a:t>/ </a:t>
            </a:r>
            <a:r>
              <a:rPr lang="ru-RU" dirty="0"/>
              <a:t>Е. В. </a:t>
            </a:r>
            <a:r>
              <a:rPr lang="ru-RU" dirty="0" smtClean="0"/>
              <a:t>Анисимов. </a:t>
            </a:r>
            <a:r>
              <a:rPr lang="ru-RU" dirty="0"/>
              <a:t>—</a:t>
            </a:r>
            <a:r>
              <a:rPr lang="ru-RU" dirty="0" smtClean="0"/>
              <a:t> </a:t>
            </a:r>
            <a:r>
              <a:rPr lang="ru-RU" dirty="0"/>
              <a:t>Москва ; Санкт-Петербург ; Нижний Новгород : Питер, 2016.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7" y="1438905"/>
            <a:ext cx="54726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 smtClean="0"/>
              <a:t>Книга </a:t>
            </a:r>
            <a:r>
              <a:rPr lang="ru-RU" sz="1600" dirty="0"/>
              <a:t>содержит полную и всестороннюю информацию по истории императорской России — от Петра </a:t>
            </a:r>
            <a:r>
              <a:rPr lang="ru-RU" sz="1600" dirty="0" smtClean="0"/>
              <a:t>Великого до </a:t>
            </a:r>
            <a:r>
              <a:rPr lang="ru-RU" sz="1600" dirty="0"/>
              <a:t>Николая II. Перед вами предстанут два столетия русской истории, во многом определившие дальнейшую судьбу страны. Это была эпоха, когда закладывались основы могущества России, эпоха становления великой державы.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183133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67544" y="350100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 err="1" smtClean="0"/>
              <a:t>Каррер</a:t>
            </a:r>
            <a:r>
              <a:rPr lang="ru-RU" dirty="0" smtClean="0"/>
              <a:t> </a:t>
            </a:r>
            <a:r>
              <a:rPr lang="ru-RU" dirty="0" err="1" smtClean="0"/>
              <a:t>д‘Анкосс</a:t>
            </a:r>
            <a:r>
              <a:rPr lang="ru-RU" dirty="0"/>
              <a:t>, </a:t>
            </a:r>
            <a:r>
              <a:rPr lang="ru-RU" dirty="0" smtClean="0"/>
              <a:t>Э. Екатерина </a:t>
            </a:r>
            <a:r>
              <a:rPr lang="ru-RU" dirty="0"/>
              <a:t>II. Золотой век в истории России / Э. </a:t>
            </a:r>
            <a:r>
              <a:rPr lang="ru-RU" dirty="0" err="1"/>
              <a:t>Каррер</a:t>
            </a:r>
            <a:r>
              <a:rPr lang="ru-RU" dirty="0"/>
              <a:t> </a:t>
            </a:r>
            <a:r>
              <a:rPr lang="ru-RU" dirty="0" err="1" smtClean="0"/>
              <a:t>д‘Анкосс</a:t>
            </a:r>
            <a:r>
              <a:rPr lang="ru-RU" dirty="0" smtClean="0"/>
              <a:t>. </a:t>
            </a:r>
            <a:r>
              <a:rPr lang="ru-RU" dirty="0"/>
              <a:t>—</a:t>
            </a:r>
            <a:r>
              <a:rPr lang="ru-RU" dirty="0" smtClean="0"/>
              <a:t> </a:t>
            </a:r>
            <a:r>
              <a:rPr lang="ru-RU" dirty="0"/>
              <a:t>Москва : РОССПЭН, 2006</a:t>
            </a:r>
            <a:r>
              <a:rPr lang="ru-RU" dirty="0" smtClean="0"/>
              <a:t>. </a:t>
            </a:r>
            <a:r>
              <a:rPr lang="ru-RU" dirty="0"/>
              <a:t>— </a:t>
            </a:r>
            <a:r>
              <a:rPr lang="ru-RU" dirty="0" smtClean="0"/>
              <a:t>444</a:t>
            </a:r>
            <a:r>
              <a:rPr lang="ru-RU" dirty="0"/>
              <a:t>, [3] с. : карты, </a:t>
            </a:r>
            <a:r>
              <a:rPr lang="ru-RU" dirty="0" smtClean="0"/>
              <a:t>схемы.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25144"/>
            <a:ext cx="5472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/>
              <a:t>Автор книги в энергичной, иногда романтической манере описывает жизненный путь своей героини. В книге</a:t>
            </a:r>
            <a:r>
              <a:rPr lang="ru-RU" sz="1600" dirty="0" smtClean="0"/>
              <a:t> </a:t>
            </a:r>
            <a:r>
              <a:rPr lang="ru-RU" sz="1600" dirty="0"/>
              <a:t>показано</a:t>
            </a:r>
            <a:r>
              <a:rPr lang="ru-RU" sz="1600" dirty="0" smtClean="0"/>
              <a:t>, как </a:t>
            </a:r>
            <a:r>
              <a:rPr lang="ru-RU" sz="1600" dirty="0"/>
              <a:t>немецкая принцесса, отобрав российский трон у Петра III, приняла православную веру и действовала в интересах России, как в ее царствование Россия из второстепенной страны вышла в великие державы, а владения </a:t>
            </a:r>
            <a:r>
              <a:rPr lang="ru-RU" sz="1600" dirty="0" smtClean="0"/>
              <a:t>ее </a:t>
            </a:r>
            <a:r>
              <a:rPr lang="ru-RU" sz="1600" dirty="0"/>
              <a:t>расширились. </a:t>
            </a:r>
          </a:p>
        </p:txBody>
      </p:sp>
    </p:spTree>
    <p:extLst>
      <p:ext uri="{BB962C8B-B14F-4D97-AF65-F5344CB8AC3E}">
        <p14:creationId xmlns:p14="http://schemas.microsoft.com/office/powerpoint/2010/main" xmlns="" val="28276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82472"/>
            <a:ext cx="6400800" cy="3474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Представленные книги </a:t>
            </a:r>
            <a:r>
              <a:rPr lang="ru-RU" sz="4000" dirty="0"/>
              <a:t>ждут </a:t>
            </a:r>
            <a:r>
              <a:rPr lang="ru-RU" sz="4000" dirty="0" smtClean="0"/>
              <a:t>вас </a:t>
            </a:r>
            <a:r>
              <a:rPr lang="ru-RU" sz="4000" dirty="0"/>
              <a:t>в фондах Государственной библиотеки Югры</a:t>
            </a:r>
            <a:r>
              <a:rPr lang="ru-RU" sz="4000" dirty="0" smtClean="0"/>
              <a:t>!</a:t>
            </a:r>
            <a:endParaRPr lang="ru-RU" sz="4000" dirty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4000" dirty="0" smtClean="0"/>
              <a:t>Благодарим </a:t>
            </a:r>
            <a:r>
              <a:rPr lang="ru-RU" sz="4000" dirty="0"/>
              <a:t>за внимание!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105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212976"/>
            <a:ext cx="8496944" cy="3168352"/>
          </a:xfrm>
        </p:spPr>
        <p:txBody>
          <a:bodyPr>
            <a:noAutofit/>
          </a:bodyPr>
          <a:lstStyle/>
          <a:p>
            <a:pPr marL="87313" indent="271463" algn="just">
              <a:buNone/>
            </a:pPr>
            <a:r>
              <a:rPr lang="ru-RU" sz="1600" dirty="0" smtClean="0"/>
              <a:t>12 </a:t>
            </a:r>
            <a:r>
              <a:rPr lang="ru-RU" sz="1600" dirty="0"/>
              <a:t>июня долго называли Днем независимости. Но с годами такое название постепенно начало утрачивать свою актуальность и становиться непонятным молодому поколению. К независимости привыкли, она стала частью жизни, а не единственной датой в году, когда нужно было вспоминать об этом. В </a:t>
            </a:r>
            <a:r>
              <a:rPr lang="ru-RU" sz="1600" dirty="0" smtClean="0"/>
              <a:t>1998 году </a:t>
            </a:r>
            <a:r>
              <a:rPr lang="ru-RU" sz="1600" dirty="0" smtClean="0"/>
              <a:t>Борис</a:t>
            </a:r>
            <a:r>
              <a:rPr lang="ru-RU" sz="1600" dirty="0"/>
              <a:t> Ельцин </a:t>
            </a:r>
            <a:r>
              <a:rPr lang="ru-RU" sz="1600" dirty="0" smtClean="0"/>
              <a:t>предложил </a:t>
            </a:r>
            <a:r>
              <a:rPr lang="ru-RU" sz="1600" dirty="0"/>
              <a:t>переименовать важнейший государственный праздник в День России и сделать его тем самым понятным для всех поколений</a:t>
            </a:r>
            <a:r>
              <a:rPr lang="ru-RU" sz="1600" dirty="0" smtClean="0"/>
              <a:t>. </a:t>
            </a:r>
            <a:endParaRPr lang="ru-RU" sz="1600" dirty="0"/>
          </a:p>
          <a:p>
            <a:pPr marL="87313" indent="271463" algn="just">
              <a:buNone/>
            </a:pPr>
            <a:r>
              <a:rPr lang="ru-RU" sz="1600" dirty="0" smtClean="0"/>
              <a:t>Официальное постановление </a:t>
            </a:r>
            <a:r>
              <a:rPr lang="ru-RU" sz="1600" dirty="0"/>
              <a:t>было принято 1 февраля 2002 </a:t>
            </a:r>
            <a:r>
              <a:rPr lang="ru-RU" sz="1600" dirty="0" smtClean="0"/>
              <a:t>года в </a:t>
            </a:r>
            <a:r>
              <a:rPr lang="ru-RU" sz="1600" dirty="0"/>
              <a:t>момент вступления в силу нового Т</a:t>
            </a:r>
            <a:r>
              <a:rPr lang="ru-RU" sz="1600" dirty="0" smtClean="0"/>
              <a:t>рудового </a:t>
            </a:r>
            <a:r>
              <a:rPr lang="ru-RU" sz="1600" dirty="0"/>
              <a:t>кодекса. </a:t>
            </a:r>
            <a:r>
              <a:rPr lang="ru-RU" sz="1600" dirty="0" smtClean="0"/>
              <a:t>Новое название пришлось </a:t>
            </a:r>
            <a:r>
              <a:rPr lang="ru-RU" sz="1600" dirty="0"/>
              <a:t>по вкусу всем </a:t>
            </a:r>
            <a:r>
              <a:rPr lang="ru-RU" sz="1600" dirty="0" smtClean="0"/>
              <a:t>гражданам. Оно </a:t>
            </a:r>
            <a:r>
              <a:rPr lang="ru-RU" sz="1600" dirty="0"/>
              <a:t>объединило и важность события, и торжественность даты, и единство всех жителей огромной территории. </a:t>
            </a:r>
            <a:endParaRPr lang="ru-RU" sz="1600" dirty="0" smtClean="0"/>
          </a:p>
          <a:p>
            <a:pPr marL="87313" indent="271463" algn="just"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современной </a:t>
            </a:r>
            <a:r>
              <a:rPr lang="ru-RU" sz="1600" dirty="0" smtClean="0"/>
              <a:t>России 12 </a:t>
            </a:r>
            <a:r>
              <a:rPr lang="ru-RU" sz="1600" dirty="0"/>
              <a:t>июня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один из </a:t>
            </a:r>
            <a:r>
              <a:rPr lang="ru-RU" sz="1600" dirty="0"/>
              <a:t>главных государственных </a:t>
            </a:r>
            <a:r>
              <a:rPr lang="ru-RU" sz="1600" dirty="0" smtClean="0"/>
              <a:t>праздников.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624751"/>
            <a:ext cx="4536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Тебе одной плету венок, </a:t>
            </a:r>
          </a:p>
          <a:p>
            <a:r>
              <a:rPr lang="ru-RU" sz="1600" b="1" i="1" dirty="0"/>
              <a:t>Цветами сыплю стежку серую. </a:t>
            </a:r>
          </a:p>
          <a:p>
            <a:r>
              <a:rPr lang="ru-RU" sz="1600" b="1" i="1" dirty="0"/>
              <a:t>О Русь, покойный уголок, </a:t>
            </a:r>
          </a:p>
          <a:p>
            <a:r>
              <a:rPr lang="ru-RU" sz="1600" b="1" i="1" dirty="0"/>
              <a:t>Тебя люблю, тебе и верую. </a:t>
            </a:r>
            <a:endParaRPr lang="ru-RU" sz="1600" b="1" i="1" dirty="0" smtClean="0"/>
          </a:p>
          <a:p>
            <a:pPr algn="r"/>
            <a:endParaRPr lang="ru-RU" sz="1200" b="1" i="1" dirty="0" smtClean="0"/>
          </a:p>
          <a:p>
            <a:pPr algn="r"/>
            <a:r>
              <a:rPr lang="ru-RU" sz="1500" b="1" dirty="0" smtClean="0"/>
              <a:t> </a:t>
            </a:r>
            <a:r>
              <a:rPr lang="ru-RU" sz="1500" b="1" dirty="0"/>
              <a:t>С</a:t>
            </a:r>
            <a:r>
              <a:rPr lang="ru-RU" sz="1500" b="1" dirty="0" smtClean="0"/>
              <a:t>. А</a:t>
            </a:r>
            <a:r>
              <a:rPr lang="ru-RU" sz="1500" b="1" dirty="0"/>
              <a:t>. Есенин </a:t>
            </a:r>
            <a:r>
              <a:rPr lang="ru-RU" sz="1500" b="1" dirty="0" smtClean="0"/>
              <a:t>«Руси», 1915 </a:t>
            </a:r>
            <a:endParaRPr lang="ru-RU" sz="1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005"/>
            <a:ext cx="2611939" cy="261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17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912768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По страницам истории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59" y="1583729"/>
            <a:ext cx="2511810" cy="371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347864" y="149755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/>
              <a:t>Хуторской, </a:t>
            </a:r>
            <a:r>
              <a:rPr lang="ru-RU" dirty="0" smtClean="0"/>
              <a:t>В. Я. История </a:t>
            </a:r>
            <a:r>
              <a:rPr lang="ru-RU" dirty="0"/>
              <a:t>России : от Рюрика </a:t>
            </a:r>
            <a:r>
              <a:rPr lang="ru-RU" spc="-10" dirty="0"/>
              <a:t>до Ельцина / В. Я. Хуторской</a:t>
            </a:r>
            <a:r>
              <a:rPr lang="ru-RU" spc="-10" dirty="0" smtClean="0"/>
              <a:t>. — Изд</a:t>
            </a:r>
            <a:r>
              <a:rPr lang="ru-RU" spc="-10" dirty="0"/>
              <a:t>. 2-е, </a:t>
            </a:r>
            <a:r>
              <a:rPr lang="ru-RU" spc="-10" dirty="0" err="1"/>
              <a:t>испр</a:t>
            </a:r>
            <a:r>
              <a:rPr lang="ru-RU" spc="-10" dirty="0"/>
              <a:t>.</a:t>
            </a:r>
            <a:r>
              <a:rPr lang="ru-RU" dirty="0"/>
              <a:t> и доп. —</a:t>
            </a:r>
            <a:r>
              <a:rPr lang="ru-RU" dirty="0" smtClean="0"/>
              <a:t> </a:t>
            </a:r>
            <a:r>
              <a:rPr lang="ru-RU" dirty="0"/>
              <a:t>Москва : Новый век, 2000. —</a:t>
            </a:r>
            <a:r>
              <a:rPr lang="ru-RU" dirty="0" smtClean="0"/>
              <a:t> </a:t>
            </a:r>
            <a:r>
              <a:rPr lang="ru-RU" dirty="0"/>
              <a:t>559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2644457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 smtClean="0"/>
              <a:t>Начав «с </a:t>
            </a:r>
            <a:r>
              <a:rPr lang="ru-RU" sz="1600" dirty="0"/>
              <a:t>преданий старины </a:t>
            </a:r>
            <a:r>
              <a:rPr lang="ru-RU" sz="1600" dirty="0" smtClean="0"/>
              <a:t>глубокой», </a:t>
            </a:r>
            <a:r>
              <a:rPr lang="ru-RU" sz="1600" dirty="0"/>
              <a:t>автор доводит свое повествование до </a:t>
            </a:r>
            <a:r>
              <a:rPr lang="ru-RU" sz="1600" dirty="0" smtClean="0"/>
              <a:t>отставки </a:t>
            </a:r>
            <a:r>
              <a:rPr lang="ru-RU" sz="1600" dirty="0"/>
              <a:t>Б. Н. Ельцина</a:t>
            </a:r>
            <a:r>
              <a:rPr lang="ru-RU" sz="1600" dirty="0" smtClean="0"/>
              <a:t>. Строго </a:t>
            </a:r>
            <a:r>
              <a:rPr lang="ru-RU" sz="1600" dirty="0"/>
              <a:t>опираясь на факты, </a:t>
            </a:r>
            <a:r>
              <a:rPr lang="ru-RU" sz="1600" dirty="0" smtClean="0"/>
              <a:t>автор </a:t>
            </a:r>
            <a:r>
              <a:rPr lang="ru-RU" sz="1600" dirty="0"/>
              <a:t>предлагает </a:t>
            </a:r>
            <a:r>
              <a:rPr lang="ru-RU" sz="1600" dirty="0" smtClean="0"/>
              <a:t>свою </a:t>
            </a:r>
            <a:r>
              <a:rPr lang="ru-RU" sz="1600" dirty="0"/>
              <a:t>оригинальную концепцию российской истории. </a:t>
            </a:r>
            <a:r>
              <a:rPr lang="ru-RU" sz="1600" dirty="0" smtClean="0"/>
              <a:t>Как </a:t>
            </a:r>
            <a:r>
              <a:rPr lang="ru-RU" sz="1600" dirty="0"/>
              <a:t>и подобает историку, автор пишет </a:t>
            </a:r>
            <a:r>
              <a:rPr lang="ru-RU" sz="1600" dirty="0" smtClean="0"/>
              <a:t>«без </a:t>
            </a:r>
            <a:r>
              <a:rPr lang="ru-RU" sz="1600" dirty="0"/>
              <a:t>гнева и </a:t>
            </a:r>
            <a:r>
              <a:rPr lang="ru-RU" sz="1600" dirty="0" smtClean="0"/>
              <a:t>пристрастия». </a:t>
            </a:r>
            <a:r>
              <a:rPr lang="ru-RU" sz="1600" dirty="0"/>
              <a:t>И пишет увлекательно. С первой до последней страницы книга держит читателя в напряжении. </a:t>
            </a:r>
            <a:endParaRPr lang="ru-RU" sz="1600" dirty="0" smtClean="0"/>
          </a:p>
          <a:p>
            <a:pPr indent="271463" algn="just"/>
            <a:r>
              <a:rPr lang="ru-RU" sz="1600" dirty="0" smtClean="0"/>
              <a:t>Научному </a:t>
            </a:r>
            <a:r>
              <a:rPr lang="ru-RU" sz="1600" dirty="0"/>
              <a:t>анализу сопутствуют яркие</a:t>
            </a:r>
            <a:r>
              <a:rPr lang="ru-RU" sz="1600" dirty="0" smtClean="0"/>
              <a:t>, запоминающиеся </a:t>
            </a:r>
            <a:r>
              <a:rPr lang="ru-RU" sz="1600" dirty="0"/>
              <a:t>детали, сложные закономерности и события описываются простым и живым языком.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652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26" y="391838"/>
            <a:ext cx="1960158" cy="274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39183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 err="1"/>
              <a:t>Шмурло</a:t>
            </a:r>
            <a:r>
              <a:rPr lang="ru-RU" dirty="0"/>
              <a:t>, Е. Ф. История России : (</a:t>
            </a:r>
            <a:r>
              <a:rPr lang="ru-RU" dirty="0" smtClean="0"/>
              <a:t>IX—XX </a:t>
            </a:r>
            <a:r>
              <a:rPr lang="ru-RU" dirty="0"/>
              <a:t>вв.) / </a:t>
            </a:r>
            <a:r>
              <a:rPr lang="ru-RU" spc="-10" dirty="0"/>
              <a:t>Е. Ф. </a:t>
            </a:r>
            <a:r>
              <a:rPr lang="ru-RU" spc="-10" dirty="0" err="1" smtClean="0"/>
              <a:t>Шмурло</a:t>
            </a:r>
            <a:r>
              <a:rPr lang="ru-RU" spc="-10" dirty="0" smtClean="0"/>
              <a:t> </a:t>
            </a:r>
            <a:r>
              <a:rPr lang="ru-RU" spc="-10" dirty="0"/>
              <a:t>; [сост. Л. И. Демина]. —</a:t>
            </a:r>
            <a:r>
              <a:rPr lang="ru-RU" spc="-10" dirty="0" smtClean="0"/>
              <a:t> </a:t>
            </a:r>
            <a:r>
              <a:rPr lang="ru-RU" spc="-10" dirty="0"/>
              <a:t>Москва : </a:t>
            </a:r>
            <a:r>
              <a:rPr lang="ru-RU" dirty="0"/>
              <a:t>Аграф, 1997</a:t>
            </a:r>
            <a:r>
              <a:rPr lang="ru-RU" dirty="0" smtClean="0"/>
              <a:t>.</a:t>
            </a:r>
            <a:r>
              <a:rPr lang="ru-RU" dirty="0"/>
              <a:t> —</a:t>
            </a:r>
            <a:r>
              <a:rPr lang="ru-RU" dirty="0" smtClean="0"/>
              <a:t> 729 </a:t>
            </a:r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/>
              <a:t>—</a:t>
            </a:r>
            <a:r>
              <a:rPr lang="ru-RU" dirty="0" smtClean="0"/>
              <a:t> (</a:t>
            </a:r>
            <a:r>
              <a:rPr lang="ru-RU" dirty="0"/>
              <a:t>Новая история).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1484784"/>
            <a:ext cx="53285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/>
              <a:t>Евгений </a:t>
            </a:r>
            <a:r>
              <a:rPr lang="ru-RU" sz="1600" dirty="0" err="1"/>
              <a:t>Францевич</a:t>
            </a:r>
            <a:r>
              <a:rPr lang="ru-RU" sz="1600" dirty="0"/>
              <a:t> </a:t>
            </a:r>
            <a:r>
              <a:rPr lang="ru-RU" sz="1600" dirty="0" err="1"/>
              <a:t>Шмурло</a:t>
            </a:r>
            <a:r>
              <a:rPr lang="ru-RU" sz="1600" dirty="0"/>
              <a:t> (</a:t>
            </a:r>
            <a:r>
              <a:rPr lang="ru-RU" sz="1600" dirty="0" smtClean="0"/>
              <a:t>1853—1934) </a:t>
            </a:r>
            <a:r>
              <a:rPr lang="ru-RU" sz="1600" dirty="0"/>
              <a:t>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крупнейший </a:t>
            </a:r>
            <a:r>
              <a:rPr lang="ru-RU" sz="1600" dirty="0"/>
              <a:t>историк русского зарубежья, основатель Русского исторического общества в Праге. </a:t>
            </a:r>
            <a:r>
              <a:rPr lang="ru-RU" sz="1600" dirty="0" smtClean="0"/>
              <a:t>«История России»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/>
              <a:t>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/>
              <a:t>итог </a:t>
            </a:r>
            <a:r>
              <a:rPr lang="ru-RU" sz="1600" dirty="0"/>
              <a:t>40-летней научной деятельности историка</a:t>
            </a:r>
            <a:r>
              <a:rPr lang="ru-RU" sz="1600" dirty="0" smtClean="0"/>
              <a:t>, продолжателя </a:t>
            </a:r>
            <a:r>
              <a:rPr lang="ru-RU" sz="1600" dirty="0"/>
              <a:t>лучших традиций отечественной историографии.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6492"/>
            <a:ext cx="201622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203848" y="336976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/>
              <a:t>Кириллов, </a:t>
            </a:r>
            <a:r>
              <a:rPr lang="ru-RU" dirty="0" smtClean="0"/>
              <a:t>В. В. История </a:t>
            </a:r>
            <a:r>
              <a:rPr lang="ru-RU" dirty="0"/>
              <a:t>России : учеб. пособие для вузов / В. В. Кириллов</a:t>
            </a:r>
            <a:r>
              <a:rPr lang="ru-RU" dirty="0" smtClean="0"/>
              <a:t>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Москва </a:t>
            </a:r>
            <a:r>
              <a:rPr lang="ru-RU" dirty="0"/>
              <a:t>: </a:t>
            </a:r>
            <a:r>
              <a:rPr lang="ru-RU" dirty="0" err="1"/>
              <a:t>Юрайт</a:t>
            </a:r>
            <a:r>
              <a:rPr lang="ru-RU" dirty="0"/>
              <a:t>, 2006</a:t>
            </a:r>
            <a:r>
              <a:rPr lang="ru-RU" dirty="0" smtClean="0"/>
              <a:t>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661 </a:t>
            </a:r>
            <a:r>
              <a:rPr lang="ru-RU" dirty="0"/>
              <a:t>с.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4365104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/>
              <a:t>В книге представлено лаконичное изложение всей истории России с древних времен и до наших дней. Книга дает комплексное представление о культурно-историческом развитии России, ее месте в мировой </a:t>
            </a:r>
            <a:r>
              <a:rPr lang="ru-RU" sz="1600" dirty="0" smtClean="0"/>
              <a:t>цивилизации. </a:t>
            </a:r>
            <a:r>
              <a:rPr lang="ru-RU" sz="1600" dirty="0"/>
              <a:t>Схемы и </a:t>
            </a:r>
            <a:r>
              <a:rPr lang="ru-RU" sz="1600" dirty="0" smtClean="0"/>
              <a:t>таблицы </a:t>
            </a:r>
            <a:r>
              <a:rPr lang="ru-RU" sz="1600" dirty="0"/>
              <a:t>помогут более наглядно представить особенности исторических периодов, внешней и внутренней политики России на разных этапах истории, наиболее значимых событий.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9137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693"/>
            <a:ext cx="1872208" cy="282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37182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/>
              <a:t>История России : с древнейших времен до начала XXI века : </a:t>
            </a:r>
            <a:r>
              <a:rPr lang="ru-RU" dirty="0" smtClean="0"/>
              <a:t>учеб. </a:t>
            </a:r>
            <a:r>
              <a:rPr lang="ru-RU" dirty="0"/>
              <a:t>пособие для вузов / [М. </a:t>
            </a:r>
            <a:r>
              <a:rPr lang="ru-RU" dirty="0" smtClean="0"/>
              <a:t>М. </a:t>
            </a:r>
            <a:r>
              <a:rPr lang="ru-RU" dirty="0" err="1" smtClean="0"/>
              <a:t>Горинов</a:t>
            </a:r>
            <a:r>
              <a:rPr lang="ru-RU" dirty="0" smtClean="0"/>
              <a:t> </a:t>
            </a:r>
            <a:r>
              <a:rPr lang="ru-RU" dirty="0"/>
              <a:t>и др.]. —</a:t>
            </a:r>
            <a:r>
              <a:rPr lang="ru-RU" dirty="0" smtClean="0"/>
              <a:t> 6-е </a:t>
            </a:r>
            <a:r>
              <a:rPr lang="ru-RU" dirty="0"/>
              <a:t>изд., пересмотр. —</a:t>
            </a:r>
            <a:r>
              <a:rPr lang="ru-RU" dirty="0" smtClean="0"/>
              <a:t> </a:t>
            </a:r>
            <a:r>
              <a:rPr lang="ru-RU" dirty="0"/>
              <a:t>Москва : Дрофа, 2005. —</a:t>
            </a:r>
            <a:r>
              <a:rPr lang="ru-RU" dirty="0" smtClean="0"/>
              <a:t> </a:t>
            </a:r>
            <a:r>
              <a:rPr lang="ru-RU" dirty="0"/>
              <a:t>656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162880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/>
              <a:t>В </a:t>
            </a:r>
            <a:r>
              <a:rPr lang="ru-RU" sz="1600" dirty="0" smtClean="0"/>
              <a:t>пособии дана </a:t>
            </a:r>
            <a:r>
              <a:rPr lang="ru-RU" sz="1600" dirty="0"/>
              <a:t>целостная картина политического, социально-экономического и культурного развития России с эпохи расселения славян и до начала XXI </a:t>
            </a:r>
            <a:r>
              <a:rPr lang="ru-RU" sz="1600" dirty="0" smtClean="0"/>
              <a:t>в. </a:t>
            </a:r>
            <a:r>
              <a:rPr lang="ru-RU" sz="1600" dirty="0"/>
              <a:t>Авторы ставили перед собой задачу показать основные закономерности, логику исторического процесса в России, выявить истоки его самобытности.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2390"/>
            <a:ext cx="1908000" cy="282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256654" y="3513782"/>
            <a:ext cx="5347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/>
              <a:t>Филюшкин, А. И. </a:t>
            </a:r>
            <a:r>
              <a:rPr lang="ru-RU" dirty="0" smtClean="0"/>
              <a:t>История </a:t>
            </a:r>
            <a:r>
              <a:rPr lang="ru-RU" dirty="0"/>
              <a:t>России : с </a:t>
            </a:r>
            <a:r>
              <a:rPr lang="ru-RU" spc="-10" dirty="0"/>
              <a:t>древнейших времен до 1801 г. : </a:t>
            </a:r>
            <a:r>
              <a:rPr lang="ru-RU" spc="-10" dirty="0" smtClean="0"/>
              <a:t>учеб. </a:t>
            </a:r>
            <a:r>
              <a:rPr lang="ru-RU" spc="-10" dirty="0"/>
              <a:t>пособие /</a:t>
            </a:r>
            <a:r>
              <a:rPr lang="ru-RU" dirty="0"/>
              <a:t> </a:t>
            </a:r>
            <a:r>
              <a:rPr lang="ru-RU" spc="-30" dirty="0"/>
              <a:t>А. И. Филюшкин</a:t>
            </a:r>
            <a:r>
              <a:rPr lang="ru-RU" spc="-30" dirty="0" smtClean="0"/>
              <a:t>.</a:t>
            </a:r>
            <a:r>
              <a:rPr lang="ru-RU" b="1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—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30" dirty="0" smtClean="0"/>
              <a:t>Москва </a:t>
            </a:r>
            <a:r>
              <a:rPr lang="ru-RU" spc="-30" dirty="0"/>
              <a:t>: Дрофа, 2004</a:t>
            </a:r>
            <a:r>
              <a:rPr lang="ru-RU" spc="-30" dirty="0" smtClean="0"/>
              <a:t>. </a:t>
            </a:r>
            <a:r>
              <a:rPr lang="ru-RU" dirty="0"/>
              <a:t>—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335 с.</a:t>
            </a:r>
          </a:p>
          <a:p>
            <a:pPr indent="271463" algn="just"/>
            <a:endParaRPr lang="ru-RU" spc="-3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4725144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spc="-10" dirty="0" smtClean="0"/>
              <a:t>В </a:t>
            </a:r>
            <a:r>
              <a:rPr lang="ru-RU" sz="1600" spc="-10" dirty="0"/>
              <a:t>книге  </a:t>
            </a:r>
            <a:r>
              <a:rPr lang="ru-RU" sz="1600" spc="-10" dirty="0" smtClean="0"/>
              <a:t>освещены основные </a:t>
            </a:r>
            <a:r>
              <a:rPr lang="ru-RU" sz="1600" spc="-10" dirty="0"/>
              <a:t>проблемы внутренней </a:t>
            </a:r>
            <a:r>
              <a:rPr lang="ru-RU" sz="1600" dirty="0"/>
              <a:t>и внешней политики страны, истории реформ, становления российской государственности, развития национального самосознания</a:t>
            </a:r>
            <a:r>
              <a:rPr lang="ru-RU" sz="1600" dirty="0" smtClean="0"/>
              <a:t>. В </a:t>
            </a:r>
            <a:r>
              <a:rPr lang="ru-RU" sz="1600" dirty="0"/>
              <a:t>пособии учтены последние достижения отечественной и </a:t>
            </a:r>
            <a:r>
              <a:rPr lang="ru-RU" sz="1600" dirty="0" smtClean="0"/>
              <a:t>зарубежной </a:t>
            </a:r>
            <a:r>
              <a:rPr lang="ru-RU" sz="1600" dirty="0"/>
              <a:t>исторической литературы</a:t>
            </a:r>
            <a:r>
              <a:rPr lang="ru-RU" sz="1600" dirty="0" smtClean="0"/>
              <a:t>.</a:t>
            </a:r>
          </a:p>
          <a:p>
            <a:pPr indent="271463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066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1008112"/>
          </a:xfrm>
        </p:spPr>
        <p:txBody>
          <a:bodyPr>
            <a:normAutofit/>
          </a:bodyPr>
          <a:lstStyle/>
          <a:p>
            <a:pPr marL="7938" indent="-7938" algn="ctr">
              <a:buNone/>
            </a:pPr>
            <a:r>
              <a:rPr lang="ru-RU" sz="3200" b="1" i="1" u="sng" dirty="0" smtClean="0">
                <a:solidFill>
                  <a:srgbClr val="FF0000"/>
                </a:solidFill>
              </a:rPr>
              <a:t>Великие исторические личности России 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116618" cy="279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108903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 smtClean="0"/>
              <a:t>Махотин, С. А. Ярослав Мудрый / </a:t>
            </a:r>
            <a:r>
              <a:rPr lang="ru-RU" spc="-10" dirty="0"/>
              <a:t>С. А. Махотин</a:t>
            </a:r>
            <a:r>
              <a:rPr lang="ru-RU" spc="-10" dirty="0" smtClean="0"/>
              <a:t>. </a:t>
            </a:r>
            <a:r>
              <a:rPr lang="ru-RU" spc="-10" dirty="0"/>
              <a:t>—</a:t>
            </a:r>
            <a:r>
              <a:rPr lang="ru-RU" spc="-10" dirty="0" smtClean="0"/>
              <a:t> Москва : Белый город, 2005.</a:t>
            </a:r>
            <a:r>
              <a:rPr lang="ru-RU" b="1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/>
              <a:t>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47 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063750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 smtClean="0"/>
              <a:t>Ярослав </a:t>
            </a:r>
            <a:r>
              <a:rPr lang="ru-RU" sz="1600" dirty="0"/>
              <a:t>Мудрый — князь, в правление которого Киевская Русь сформировалась как единое русское государство. Его дальновидная политика </a:t>
            </a:r>
            <a:r>
              <a:rPr lang="ru-RU" sz="1600" dirty="0" smtClean="0"/>
              <a:t>заложила </a:t>
            </a:r>
            <a:r>
              <a:rPr lang="ru-RU" sz="1600" dirty="0"/>
              <a:t>основу многовекового процветания государства.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137" y="3645312"/>
            <a:ext cx="2097295" cy="273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39552" y="402887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dirty="0" err="1"/>
              <a:t>Перевезенцев</a:t>
            </a:r>
            <a:r>
              <a:rPr lang="ru-RU" dirty="0"/>
              <a:t>, </a:t>
            </a:r>
            <a:r>
              <a:rPr lang="ru-RU" dirty="0" smtClean="0"/>
              <a:t>С. В. Александр </a:t>
            </a:r>
            <a:r>
              <a:rPr lang="ru-RU" dirty="0"/>
              <a:t>II Освободитель / С. В. </a:t>
            </a:r>
            <a:r>
              <a:rPr lang="ru-RU" dirty="0" err="1"/>
              <a:t>Перевезенцев</a:t>
            </a:r>
            <a:r>
              <a:rPr lang="ru-RU" dirty="0"/>
              <a:t> ; </a:t>
            </a:r>
            <a:r>
              <a:rPr lang="ru-RU" dirty="0" err="1"/>
              <a:t>худож</a:t>
            </a:r>
            <a:r>
              <a:rPr lang="ru-RU" dirty="0"/>
              <a:t>. Д. Ю. </a:t>
            </a:r>
            <a:r>
              <a:rPr lang="ru-RU" dirty="0" err="1"/>
              <a:t>Лапшинов</a:t>
            </a:r>
            <a:r>
              <a:rPr lang="ru-RU" dirty="0"/>
              <a:t>. —</a:t>
            </a:r>
            <a:r>
              <a:rPr lang="ru-RU" dirty="0" smtClean="0"/>
              <a:t> </a:t>
            </a:r>
            <a:r>
              <a:rPr lang="ru-RU" dirty="0"/>
              <a:t>Москва : Белый город, 2002. — 48 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201905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dirty="0"/>
              <a:t>Император Александр II вошел в историю России как Освободитель и Реформатор. Бомба, брошенная народовольцами, оборвала его жизнь в </a:t>
            </a:r>
            <a:r>
              <a:rPr lang="ru-RU" sz="1600" dirty="0" smtClean="0"/>
              <a:t>самый значительный момент </a:t>
            </a:r>
            <a:r>
              <a:rPr lang="ru-RU" sz="1600" dirty="0"/>
              <a:t>в судьбе </a:t>
            </a:r>
            <a:r>
              <a:rPr lang="ru-RU" sz="1600" dirty="0" smtClean="0"/>
              <a:t>самого царя </a:t>
            </a:r>
            <a:r>
              <a:rPr lang="ru-RU" sz="1600" dirty="0"/>
              <a:t>и всей страны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62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6648"/>
            <a:ext cx="2304256" cy="305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347864" y="48944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pc="-10" dirty="0" err="1"/>
              <a:t>Лубченков</a:t>
            </a:r>
            <a:r>
              <a:rPr lang="ru-RU" spc="-10" dirty="0"/>
              <a:t>, </a:t>
            </a:r>
            <a:r>
              <a:rPr lang="ru-RU" spc="-10" dirty="0" smtClean="0"/>
              <a:t>Ю. Н. Русские полководцы / </a:t>
            </a:r>
            <a:r>
              <a:rPr lang="ru-RU" dirty="0"/>
              <a:t>Ю. Н. </a:t>
            </a:r>
            <a:r>
              <a:rPr lang="ru-RU" dirty="0" err="1" smtClean="0"/>
              <a:t>Лубченков</a:t>
            </a:r>
            <a:r>
              <a:rPr lang="ru-RU" dirty="0" smtClean="0"/>
              <a:t> </a:t>
            </a:r>
            <a:r>
              <a:rPr lang="ru-RU" spc="-10" dirty="0" smtClean="0"/>
              <a:t>; </a:t>
            </a:r>
            <a:r>
              <a:rPr lang="ru-RU" spc="-10" dirty="0" err="1" smtClean="0"/>
              <a:t>худож</a:t>
            </a:r>
            <a:r>
              <a:rPr lang="ru-RU" spc="-10" dirty="0" smtClean="0"/>
              <a:t>. О. К</a:t>
            </a:r>
            <a:r>
              <a:rPr lang="ru-RU" spc="-10" dirty="0"/>
              <a:t>. </a:t>
            </a:r>
            <a:r>
              <a:rPr lang="ru-RU" spc="-10" dirty="0" err="1"/>
              <a:t>Пархаев</a:t>
            </a:r>
            <a:r>
              <a:rPr lang="ru-RU" spc="-10" dirty="0" smtClean="0"/>
              <a:t>. — </a:t>
            </a:r>
            <a:r>
              <a:rPr lang="ru-RU" spc="-10" dirty="0"/>
              <a:t>Москва : Белый город, 2002. —</a:t>
            </a:r>
            <a:r>
              <a:rPr lang="ru-RU" spc="-10" dirty="0" smtClean="0"/>
              <a:t> </a:t>
            </a:r>
            <a:r>
              <a:rPr lang="ru-RU" spc="-10" dirty="0"/>
              <a:t>48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1445875"/>
            <a:ext cx="5328592" cy="1119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/>
              <a:t>Книга рассказывает о славных деяниях русских полководцев — от князя Святослава до маршала Георгия Жукова, защищавших Отечество на полях сражений.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565" y="3284984"/>
            <a:ext cx="2312891" cy="307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67544" y="41003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spc="-30" dirty="0"/>
              <a:t>Крутогоров, </a:t>
            </a:r>
            <a:r>
              <a:rPr lang="ru-RU" spc="-30" dirty="0" smtClean="0"/>
              <a:t>Ю. А. Юрий </a:t>
            </a:r>
            <a:r>
              <a:rPr lang="ru-RU" spc="-30" dirty="0"/>
              <a:t>Долгорукий : </a:t>
            </a:r>
            <a:r>
              <a:rPr lang="ru-RU" spc="-30" dirty="0" smtClean="0"/>
              <a:t>повесть / </a:t>
            </a:r>
            <a:r>
              <a:rPr lang="ru-RU" spc="-10" dirty="0"/>
              <a:t>Ю. А. Крутогоров ; </a:t>
            </a:r>
            <a:r>
              <a:rPr lang="ru-RU" spc="-10" dirty="0" err="1"/>
              <a:t>худож</a:t>
            </a:r>
            <a:r>
              <a:rPr lang="ru-RU" spc="-10" dirty="0"/>
              <a:t>. В. В. Юдин. — </a:t>
            </a:r>
            <a:r>
              <a:rPr lang="ru-RU" spc="-10" dirty="0" smtClean="0"/>
              <a:t> Москва </a:t>
            </a:r>
            <a:r>
              <a:rPr lang="ru-RU" spc="-10" dirty="0"/>
              <a:t>: Белый город, 2002. —</a:t>
            </a:r>
            <a:r>
              <a:rPr lang="ru-RU" spc="-10" dirty="0" smtClean="0"/>
              <a:t> </a:t>
            </a:r>
            <a:r>
              <a:rPr lang="ru-RU" spc="-10" dirty="0"/>
              <a:t>48 с. : </a:t>
            </a:r>
            <a:r>
              <a:rPr lang="ru-RU" spc="-10" dirty="0" err="1"/>
              <a:t>цв</a:t>
            </a:r>
            <a:r>
              <a:rPr lang="ru-RU" spc="-10" dirty="0" smtClean="0"/>
              <a:t>. ил</a:t>
            </a:r>
            <a:r>
              <a:rPr lang="ru-RU" spc="-10" dirty="0"/>
              <a:t>. —</a:t>
            </a:r>
            <a:r>
              <a:rPr lang="ru-RU" spc="-10" dirty="0" smtClean="0"/>
              <a:t> </a:t>
            </a:r>
            <a:r>
              <a:rPr lang="ru-RU" spc="-10" dirty="0"/>
              <a:t>(История России).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sz="1600" dirty="0"/>
              <a:t>Интересное жизнеописание Юрия Долгорукого, князя Суздальского и великого князя Киевского, который основал и укрепил Москву. </a:t>
            </a:r>
          </a:p>
        </p:txBody>
      </p:sp>
    </p:spTree>
    <p:extLst>
      <p:ext uri="{BB962C8B-B14F-4D97-AF65-F5344CB8AC3E}">
        <p14:creationId xmlns:p14="http://schemas.microsoft.com/office/powerpoint/2010/main" xmlns="" val="26735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186890" cy="277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45638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pc="-10" dirty="0"/>
              <a:t>Крутогоров, </a:t>
            </a:r>
            <a:r>
              <a:rPr lang="ru-RU" spc="-10" dirty="0" smtClean="0"/>
              <a:t>Ю. А. Александр </a:t>
            </a:r>
            <a:r>
              <a:rPr lang="ru-RU" spc="-10" dirty="0"/>
              <a:t>Невский : [ист. повествование] / Ю. А. </a:t>
            </a:r>
            <a:r>
              <a:rPr lang="ru-RU" spc="-10" dirty="0" smtClean="0"/>
              <a:t>Крутогоров ; </a:t>
            </a:r>
            <a:r>
              <a:rPr lang="ru-RU" spc="-10" dirty="0"/>
              <a:t>[</a:t>
            </a:r>
            <a:r>
              <a:rPr lang="ru-RU" spc="-10" dirty="0" err="1"/>
              <a:t>худож</a:t>
            </a:r>
            <a:r>
              <a:rPr lang="ru-RU" spc="-10" dirty="0"/>
              <a:t>. </a:t>
            </a:r>
            <a:r>
              <a:rPr lang="ru-RU" dirty="0"/>
              <a:t>А. </a:t>
            </a:r>
            <a:r>
              <a:rPr lang="ru-RU" dirty="0" err="1"/>
              <a:t>Чаузов</a:t>
            </a:r>
            <a:r>
              <a:rPr lang="ru-RU" dirty="0"/>
              <a:t>]</a:t>
            </a:r>
            <a:r>
              <a:rPr lang="ru-RU" spc="-10" dirty="0" smtClean="0"/>
              <a:t>. </a:t>
            </a:r>
            <a:r>
              <a:rPr lang="ru-RU" spc="-10" dirty="0"/>
              <a:t>—</a:t>
            </a:r>
            <a:r>
              <a:rPr lang="ru-RU" spc="-10" dirty="0" smtClean="0"/>
              <a:t> </a:t>
            </a:r>
            <a:r>
              <a:rPr lang="ru-RU" spc="-10" dirty="0"/>
              <a:t>Москва : Белый город, 2004. —</a:t>
            </a:r>
            <a:r>
              <a:rPr lang="ru-RU" spc="-10" dirty="0" smtClean="0"/>
              <a:t> </a:t>
            </a:r>
            <a:r>
              <a:rPr lang="ru-RU" spc="-10" dirty="0"/>
              <a:t>48 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141277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 smtClean="0"/>
              <a:t>Книга  </a:t>
            </a:r>
            <a:r>
              <a:rPr lang="ru-RU" sz="1600" dirty="0"/>
              <a:t>о судьбе князя Александра Невского, который </a:t>
            </a:r>
            <a:r>
              <a:rPr lang="ru-RU" sz="1600" dirty="0" smtClean="0"/>
              <a:t>прославился победами </a:t>
            </a:r>
            <a:r>
              <a:rPr lang="ru-RU" sz="1600" dirty="0"/>
              <a:t>над шведами в Невской битве и немецкими рыцарями Ливонского </a:t>
            </a:r>
            <a:r>
              <a:rPr lang="ru-RU" sz="1600" dirty="0" smtClean="0"/>
              <a:t>ордена. Удивительной </a:t>
            </a:r>
            <a:r>
              <a:rPr lang="ru-RU" sz="1600" dirty="0"/>
              <a:t>была судьба князя Александра </a:t>
            </a:r>
            <a:r>
              <a:rPr lang="ru-RU" sz="1600" dirty="0" smtClean="0"/>
              <a:t>Невского. </a:t>
            </a:r>
          </a:p>
          <a:p>
            <a:pPr indent="263525" algn="just"/>
            <a:r>
              <a:rPr lang="ru-RU" sz="1600" dirty="0" smtClean="0"/>
              <a:t>В </a:t>
            </a:r>
            <a:r>
              <a:rPr lang="ru-RU" sz="1600" dirty="0"/>
              <a:t>книге много справочного </a:t>
            </a:r>
            <a:r>
              <a:rPr lang="ru-RU" sz="1600" dirty="0" smtClean="0"/>
              <a:t>материала: подлинные </a:t>
            </a:r>
            <a:r>
              <a:rPr lang="ru-RU" sz="1600" dirty="0"/>
              <a:t>документы, биографии правителей, карты </a:t>
            </a:r>
            <a:r>
              <a:rPr lang="ru-RU" sz="1600" dirty="0" smtClean="0"/>
              <a:t>сражений.</a:t>
            </a:r>
            <a:endParaRPr lang="ru-RU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232248" cy="2770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67544" y="3573016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/>
              <a:t>Толстиков, </a:t>
            </a:r>
            <a:r>
              <a:rPr lang="ru-RU" dirty="0" smtClean="0"/>
              <a:t>А. Я. Государь </a:t>
            </a:r>
            <a:r>
              <a:rPr lang="ru-RU" dirty="0"/>
              <a:t>всея Руси Иван III :</a:t>
            </a:r>
            <a:r>
              <a:rPr lang="ru-RU" spc="-10" dirty="0"/>
              <a:t> </a:t>
            </a:r>
            <a:r>
              <a:rPr lang="ru-RU" dirty="0"/>
              <a:t>[для </a:t>
            </a:r>
            <a:r>
              <a:rPr lang="ru-RU" dirty="0" smtClean="0"/>
              <a:t>сред. </a:t>
            </a:r>
            <a:r>
              <a:rPr lang="ru-RU" dirty="0" err="1" smtClean="0"/>
              <a:t>шк</a:t>
            </a:r>
            <a:r>
              <a:rPr lang="ru-RU" dirty="0" smtClean="0"/>
              <a:t>. </a:t>
            </a:r>
            <a:r>
              <a:rPr lang="ru-RU" dirty="0"/>
              <a:t>возраста] / А. Я. Толстиков ; </a:t>
            </a:r>
            <a:r>
              <a:rPr lang="ru-RU" dirty="0" err="1"/>
              <a:t>худож</a:t>
            </a:r>
            <a:r>
              <a:rPr lang="ru-RU" dirty="0" smtClean="0"/>
              <a:t>. Н</a:t>
            </a:r>
            <a:r>
              <a:rPr lang="ru-RU" dirty="0"/>
              <a:t>. Доронин. </a:t>
            </a:r>
            <a:r>
              <a:rPr lang="ru-RU" spc="-10" dirty="0"/>
              <a:t>—</a:t>
            </a:r>
            <a:r>
              <a:rPr lang="ru-RU" dirty="0" smtClean="0"/>
              <a:t> </a:t>
            </a:r>
            <a:r>
              <a:rPr lang="ru-RU" dirty="0"/>
              <a:t>Москва : Белый город, 2005</a:t>
            </a:r>
            <a:r>
              <a:rPr lang="ru-RU" dirty="0" smtClean="0"/>
              <a:t>. </a:t>
            </a:r>
            <a:r>
              <a:rPr lang="ru-RU" spc="-10" dirty="0" smtClean="0"/>
              <a:t>— </a:t>
            </a:r>
            <a:r>
              <a:rPr lang="ru-RU" dirty="0" smtClean="0"/>
              <a:t>44</a:t>
            </a:r>
            <a:r>
              <a:rPr lang="ru-RU" dirty="0"/>
              <a:t>, [4] с. : </a:t>
            </a:r>
            <a:r>
              <a:rPr lang="ru-RU" dirty="0" err="1"/>
              <a:t>цв</a:t>
            </a:r>
            <a:r>
              <a:rPr lang="ru-RU" dirty="0"/>
              <a:t>. ил., </a:t>
            </a:r>
            <a:r>
              <a:rPr lang="ru-RU" dirty="0" err="1" smtClean="0"/>
              <a:t>портр</a:t>
            </a:r>
            <a:r>
              <a:rPr lang="ru-RU" dirty="0" smtClean="0"/>
              <a:t>. </a:t>
            </a:r>
            <a:r>
              <a:rPr lang="ru-RU" spc="-10" dirty="0"/>
              <a:t>—</a:t>
            </a:r>
            <a:r>
              <a:rPr lang="ru-RU" dirty="0" smtClean="0"/>
              <a:t> </a:t>
            </a:r>
            <a:r>
              <a:rPr lang="ru-RU" dirty="0"/>
              <a:t>(История России).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057889"/>
            <a:ext cx="54383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/>
              <a:t>Книга рассказывает о великом московском князе Иване Васильевиче III, объединившем русские земли в единое государство. В годы его правления (</a:t>
            </a:r>
            <a:r>
              <a:rPr lang="ru-RU" sz="1600" dirty="0" smtClean="0"/>
              <a:t>1462</a:t>
            </a:r>
            <a:r>
              <a:rPr lang="ru-RU" sz="1600" spc="-10" dirty="0" smtClean="0"/>
              <a:t>—</a:t>
            </a:r>
            <a:r>
              <a:rPr lang="ru-RU" sz="1600" dirty="0" smtClean="0"/>
              <a:t>1505</a:t>
            </a:r>
            <a:r>
              <a:rPr lang="ru-RU" sz="1600" dirty="0"/>
              <a:t>) Русь окончательно освободилась от монголо-татарского ига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1443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57" y="476672"/>
            <a:ext cx="2300451" cy="303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203848" y="51825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 err="1"/>
              <a:t>Перевезенцев</a:t>
            </a:r>
            <a:r>
              <a:rPr lang="ru-RU" dirty="0"/>
              <a:t>, </a:t>
            </a:r>
            <a:r>
              <a:rPr lang="ru-RU" dirty="0" smtClean="0"/>
              <a:t>С. В. Иван </a:t>
            </a:r>
            <a:r>
              <a:rPr lang="ru-RU" dirty="0"/>
              <a:t>Грозный / С. </a:t>
            </a:r>
            <a:r>
              <a:rPr lang="ru-RU" dirty="0" err="1"/>
              <a:t>Перевезенцев</a:t>
            </a:r>
            <a:r>
              <a:rPr lang="ru-RU" dirty="0" smtClean="0"/>
              <a:t> </a:t>
            </a:r>
            <a:r>
              <a:rPr lang="ru-RU" dirty="0"/>
              <a:t>; </a:t>
            </a:r>
            <a:r>
              <a:rPr lang="ru-RU" dirty="0" smtClean="0"/>
              <a:t>ил. С. </a:t>
            </a:r>
            <a:r>
              <a:rPr lang="ru-RU" dirty="0" err="1"/>
              <a:t>Онипенко</a:t>
            </a:r>
            <a:r>
              <a:rPr lang="ru-RU" dirty="0"/>
              <a:t>. —</a:t>
            </a:r>
            <a:r>
              <a:rPr lang="ru-RU" dirty="0" smtClean="0"/>
              <a:t> </a:t>
            </a:r>
            <a:r>
              <a:rPr lang="ru-RU" dirty="0"/>
              <a:t>Москва : Белый город, 2001</a:t>
            </a:r>
            <a:r>
              <a:rPr lang="ru-RU" dirty="0" smtClean="0"/>
              <a:t>. </a:t>
            </a:r>
            <a:r>
              <a:rPr lang="ru-RU" dirty="0"/>
              <a:t>— </a:t>
            </a:r>
            <a:r>
              <a:rPr lang="ru-RU" dirty="0" smtClean="0"/>
              <a:t>47</a:t>
            </a:r>
            <a:r>
              <a:rPr lang="ru-RU" dirty="0"/>
              <a:t>, [1] с. : </a:t>
            </a:r>
            <a:r>
              <a:rPr lang="ru-RU" dirty="0" err="1"/>
              <a:t>цв</a:t>
            </a:r>
            <a:r>
              <a:rPr lang="ru-RU" dirty="0"/>
              <a:t>. ил., </a:t>
            </a:r>
            <a:r>
              <a:rPr lang="ru-RU" dirty="0" err="1"/>
              <a:t>портр</a:t>
            </a:r>
            <a:r>
              <a:rPr lang="ru-RU" dirty="0"/>
              <a:t>. </a:t>
            </a:r>
            <a:r>
              <a:rPr lang="ru-RU" dirty="0" smtClean="0"/>
              <a:t>— </a:t>
            </a:r>
            <a:r>
              <a:rPr lang="ru-RU" dirty="0"/>
              <a:t>(История России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1844824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/>
              <a:t>В книге рассказывается о жизни и царствовании Ивана Грозного. Эти, казалось бы, далекие от нас времена как ни какие другие полны исторических аналогий с нашим временем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160240" cy="329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95536" y="37890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dirty="0"/>
              <a:t>Рыжов, </a:t>
            </a:r>
            <a:r>
              <a:rPr lang="ru-RU" dirty="0" smtClean="0"/>
              <a:t>К. В. </a:t>
            </a:r>
            <a:r>
              <a:rPr lang="ru-RU" dirty="0"/>
              <a:t>100 великих россиян / К. В. Рыжов</a:t>
            </a:r>
            <a:r>
              <a:rPr lang="ru-RU" dirty="0" smtClean="0"/>
              <a:t>. </a:t>
            </a:r>
            <a:r>
              <a:rPr lang="ru-RU" dirty="0"/>
              <a:t>— </a:t>
            </a:r>
            <a:r>
              <a:rPr lang="ru-RU" dirty="0" smtClean="0"/>
              <a:t>Москва </a:t>
            </a:r>
            <a:r>
              <a:rPr lang="ru-RU" dirty="0"/>
              <a:t>: Вече, 2005. —</a:t>
            </a:r>
            <a:r>
              <a:rPr lang="ru-RU" dirty="0" smtClean="0"/>
              <a:t> </a:t>
            </a:r>
            <a:r>
              <a:rPr lang="ru-RU" dirty="0"/>
              <a:t>472 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5040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1600" dirty="0"/>
              <a:t>В книге </a:t>
            </a:r>
            <a:r>
              <a:rPr lang="ru-RU" sz="1600" dirty="0" smtClean="0"/>
              <a:t>собраны биографии </a:t>
            </a:r>
            <a:r>
              <a:rPr lang="ru-RU" sz="1600" dirty="0"/>
              <a:t>политиков, военачальников, </a:t>
            </a:r>
            <a:r>
              <a:rPr lang="ru-RU" sz="1600" dirty="0" smtClean="0"/>
              <a:t>деятелей </a:t>
            </a:r>
            <a:r>
              <a:rPr lang="ru-RU" sz="1600" dirty="0"/>
              <a:t>церкви, </a:t>
            </a:r>
            <a:r>
              <a:rPr lang="ru-RU" sz="1600" dirty="0" smtClean="0"/>
              <a:t>реформаторов, </a:t>
            </a:r>
            <a:r>
              <a:rPr lang="ru-RU" sz="1600" spc="-10" dirty="0" smtClean="0"/>
              <a:t>революционеров и т. д. Автор </a:t>
            </a:r>
            <a:r>
              <a:rPr lang="ru-RU" sz="1600" spc="-10" dirty="0"/>
              <a:t>стремится подняться </a:t>
            </a:r>
            <a:r>
              <a:rPr lang="ru-RU" sz="1600" dirty="0" smtClean="0"/>
              <a:t>над </a:t>
            </a:r>
            <a:r>
              <a:rPr lang="ru-RU" sz="1600" dirty="0"/>
              <a:t>частностями, уйти от упрощенного </a:t>
            </a:r>
            <a:r>
              <a:rPr lang="ru-RU" sz="1600" spc="-10" dirty="0"/>
              <a:t>черно-белого видения мира. Концепция книги — прошлое </a:t>
            </a:r>
            <a:r>
              <a:rPr lang="ru-RU" sz="1600" dirty="0"/>
              <a:t>следует принимать </a:t>
            </a:r>
            <a:r>
              <a:rPr lang="ru-RU" sz="1600" dirty="0" smtClean="0"/>
              <a:t>целиком. Ведь </a:t>
            </a:r>
            <a:r>
              <a:rPr lang="ru-RU" sz="1600" dirty="0"/>
              <a:t>наше историческое зрение — это главный инструмент осмысления настоящего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069663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874</TotalTime>
  <Words>1024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виртуальная выставка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 отдела обслуживания</dc:creator>
  <cp:lastModifiedBy>RePack by SPecialiST</cp:lastModifiedBy>
  <cp:revision>71</cp:revision>
  <dcterms:created xsi:type="dcterms:W3CDTF">2020-06-05T04:55:27Z</dcterms:created>
  <dcterms:modified xsi:type="dcterms:W3CDTF">2020-06-09T16:46:08Z</dcterms:modified>
</cp:coreProperties>
</file>